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34" r:id="rId3"/>
    <p:sldId id="338" r:id="rId4"/>
    <p:sldId id="340" r:id="rId5"/>
    <p:sldId id="374" r:id="rId6"/>
    <p:sldId id="317" r:id="rId7"/>
    <p:sldId id="320" r:id="rId8"/>
    <p:sldId id="321" r:id="rId9"/>
    <p:sldId id="319" r:id="rId10"/>
    <p:sldId id="318" r:id="rId11"/>
    <p:sldId id="324" r:id="rId12"/>
    <p:sldId id="326" r:id="rId13"/>
    <p:sldId id="327" r:id="rId14"/>
    <p:sldId id="331" r:id="rId15"/>
    <p:sldId id="328" r:id="rId16"/>
    <p:sldId id="332" r:id="rId17"/>
    <p:sldId id="341" r:id="rId18"/>
    <p:sldId id="335" r:id="rId19"/>
    <p:sldId id="329" r:id="rId20"/>
    <p:sldId id="337" r:id="rId21"/>
    <p:sldId id="343" r:id="rId22"/>
    <p:sldId id="344" r:id="rId23"/>
    <p:sldId id="345" r:id="rId24"/>
    <p:sldId id="346" r:id="rId25"/>
    <p:sldId id="347" r:id="rId26"/>
    <p:sldId id="348" r:id="rId27"/>
    <p:sldId id="362" r:id="rId28"/>
    <p:sldId id="363" r:id="rId29"/>
    <p:sldId id="364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5" r:id="rId44"/>
    <p:sldId id="366" r:id="rId45"/>
    <p:sldId id="367" r:id="rId46"/>
    <p:sldId id="368" r:id="rId47"/>
    <p:sldId id="369" r:id="rId48"/>
    <p:sldId id="371" r:id="rId49"/>
    <p:sldId id="370" r:id="rId50"/>
    <p:sldId id="372" r:id="rId51"/>
    <p:sldId id="373" r:id="rId52"/>
    <p:sldId id="375" r:id="rId53"/>
    <p:sldId id="376" r:id="rId54"/>
    <p:sldId id="377" r:id="rId55"/>
    <p:sldId id="378" r:id="rId56"/>
    <p:sldId id="379" r:id="rId57"/>
    <p:sldId id="380" r:id="rId58"/>
    <p:sldId id="342" r:id="rId59"/>
    <p:sldId id="325" r:id="rId60"/>
    <p:sldId id="381" r:id="rId61"/>
    <p:sldId id="269" r:id="rId62"/>
    <p:sldId id="38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62" autoAdjust="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EA5F9-A950-8D43-A8D7-08AA6FFE0CE9}" type="datetimeFigureOut">
              <a:rPr lang="en-US" smtClean="0"/>
              <a:pPr/>
              <a:t>7/31/2015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B370D-1FF8-8F40-86FF-B7D5BED33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ive.apache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ez.incubator.apache.org/" TargetMode="External"/><Relationship Id="rId5" Type="http://schemas.openxmlformats.org/officeDocument/2006/relationships/hyperlink" Target="http://hortonworks.com/" TargetMode="External"/><Relationship Id="rId4" Type="http://schemas.openxmlformats.org/officeDocument/2006/relationships/hyperlink" Target="https://thrift.apache.org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products-and-services/cdh/impala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parquet.io/" TargetMode="External"/><Relationship Id="rId4" Type="http://schemas.openxmlformats.org/officeDocument/2006/relationships/hyperlink" Target="http://cloudera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wei-Hadoop/hindex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yahoo/omid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CFil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http://www.infoq.com/cn/news/2014/06/sql-on-hadoop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http://www.csdn.net/article/2013-10-18/2817214-big-data-hadoop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&gt;&gt;&gt;&gt;&gt;&gt;select count(*) from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t1 left outer join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test_rcfile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t2 on t1.mdn = t2.mdn;&lt;&lt;&lt;&lt;&lt;&lt;&lt;&lt;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&gt;&gt;&gt;&gt;&gt;&gt;select t1.mdn,t2.b from (select *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t1 left outer join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mdn,b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test_textfile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='18183586381') t2  on t1.mdn = t2.mdn limit 2;&lt;&lt;&lt;&lt;&lt;&lt;&lt;&lt;&lt;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1: MR/Yarn</a:t>
            </a:r>
            <a:r>
              <a:rPr lang="zh-CN" altLang="en-US" dirty="0" smtClean="0"/>
              <a:t>资源分配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客户端设置</a:t>
            </a:r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Job: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mapreduce.job.reduces</a:t>
            </a:r>
            <a:r>
              <a:rPr lang="en-US" altLang="zh-CN" dirty="0" smtClean="0"/>
              <a:t> </a:t>
            </a:r>
            <a:r>
              <a:rPr lang="zh-CN" altLang="en-US" dirty="0" smtClean="0"/>
              <a:t>根据情况设置 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–(</a:t>
            </a:r>
            <a:r>
              <a:rPr lang="zh-CN" altLang="en-US" dirty="0" smtClean="0"/>
              <a:t>节点数 * </a:t>
            </a:r>
            <a:r>
              <a:rPr lang="en-US" altLang="zh-CN" dirty="0" smtClean="0"/>
              <a:t>reduce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 </a:t>
            </a:r>
            <a:r>
              <a:rPr lang="zh-CN" altLang="en-US" dirty="0" smtClean="0"/>
              <a:t>的倍数 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mapreduce.client.submit.file.replication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我觉得</a:t>
            </a:r>
            <a:r>
              <a:rPr lang="en-US" altLang="zh-CN" dirty="0" smtClean="0"/>
              <a:t>2</a:t>
            </a:r>
            <a:r>
              <a:rPr lang="zh-CN" altLang="en-US" dirty="0" smtClean="0"/>
              <a:t>足以 </a:t>
            </a:r>
            <a:r>
              <a:rPr lang="en-US" altLang="zh-CN" dirty="0" smtClean="0"/>
              <a:t>(</a:t>
            </a:r>
            <a:r>
              <a:rPr lang="zh-CN" altLang="en-US" dirty="0" smtClean="0"/>
              <a:t>提交</a:t>
            </a:r>
            <a:r>
              <a:rPr lang="en-US" altLang="zh-CN" dirty="0" smtClean="0"/>
              <a:t>jar</a:t>
            </a:r>
            <a:r>
              <a:rPr lang="zh-CN" altLang="en-US" dirty="0" smtClean="0"/>
              <a:t>文件的副本个数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mapreduce.map.output.compress</a:t>
            </a:r>
            <a:r>
              <a:rPr lang="en-US" altLang="zh-CN" dirty="0" smtClean="0"/>
              <a:t> + codec (</a:t>
            </a:r>
            <a:r>
              <a:rPr lang="zh-CN" altLang="en-US" dirty="0" smtClean="0"/>
              <a:t>对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生成的中间数据，做一些压缩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但是会耗时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io.sort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mapreduce.task.io.sort.factor</a:t>
            </a:r>
            <a:r>
              <a:rPr lang="en-US" altLang="zh-CN" dirty="0" smtClean="0"/>
              <a:t> = 10 or more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或者更多）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mapreduce.task.io.sort.mb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io.sort</a:t>
            </a:r>
            <a:r>
              <a:rPr lang="zh-CN" altLang="en-US" dirty="0" smtClean="0"/>
              <a:t>使用的内存，缓存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中间结果的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io.sort.mb</a:t>
            </a:r>
            <a:r>
              <a:rPr lang="en-US" altLang="zh-CN" dirty="0" smtClean="0"/>
              <a:t> (MR2)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mapreduce.map.sort.spill.percent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MR1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map.sort</a:t>
            </a:r>
            <a:r>
              <a:rPr lang="zh-CN" altLang="en-US" dirty="0" smtClean="0"/>
              <a:t>内存溢出百分比）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io.sort.spill.percent</a:t>
            </a:r>
            <a:r>
              <a:rPr lang="en-US" altLang="zh-CN" dirty="0" smtClean="0"/>
              <a:t> (MR2)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mapreduce.reduce.shuffle.parallelcopies</a:t>
            </a:r>
            <a:r>
              <a:rPr lang="en-US" altLang="zh-CN" dirty="0" smtClean="0"/>
              <a:t> ()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reduce.shuffle</a:t>
            </a:r>
            <a:r>
              <a:rPr lang="zh-CN" altLang="en-US" dirty="0" smtClean="0"/>
              <a:t>并行执行的副本数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最大线程数）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sqrt</a:t>
            </a:r>
            <a:r>
              <a:rPr lang="en-US" altLang="zh-CN" dirty="0" smtClean="0"/>
              <a:t>(</a:t>
            </a:r>
            <a:r>
              <a:rPr lang="zh-CN" altLang="en-US" dirty="0" smtClean="0"/>
              <a:t>节点数* </a:t>
            </a:r>
            <a:r>
              <a:rPr lang="en-US" altLang="zh-CN" dirty="0" smtClean="0"/>
              <a:t>map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(</a:t>
            </a:r>
            <a:r>
              <a:rPr lang="zh-CN" altLang="en-US" dirty="0" smtClean="0"/>
              <a:t>节点数 * </a:t>
            </a:r>
            <a:r>
              <a:rPr lang="en-US" altLang="zh-CN" dirty="0" smtClean="0"/>
              <a:t>map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)/2 </a:t>
            </a:r>
            <a:r>
              <a:rPr lang="zh-CN" altLang="en-US" dirty="0" smtClean="0"/>
              <a:t>之间 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zh-CN" altLang="en-US" dirty="0" smtClean="0"/>
              <a:t>其他：</a:t>
            </a:r>
            <a:r>
              <a:rPr lang="en-US" altLang="zh-CN" dirty="0" err="1" smtClean="0"/>
              <a:t>io.file.buffer.size</a:t>
            </a:r>
            <a:r>
              <a:rPr lang="en-US" altLang="zh-CN" dirty="0" smtClean="0"/>
              <a:t> = 128KB for </a:t>
            </a:r>
            <a:r>
              <a:rPr lang="en-US" altLang="zh-CN" dirty="0" err="1" smtClean="0"/>
              <a:t>SequenceFiles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（比较少使用）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MR/Yarn</a:t>
            </a:r>
            <a:r>
              <a:rPr lang="zh-CN" altLang="en-US" dirty="0" smtClean="0"/>
              <a:t>资源分配</a:t>
            </a:r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&gt;map slot/reduce slot</a:t>
            </a:r>
            <a:r>
              <a:rPr lang="zh-CN" altLang="en-US" dirty="0" smtClean="0"/>
              <a:t>数</a:t>
            </a:r>
          </a:p>
          <a:p>
            <a:r>
              <a:rPr lang="zh-CN" altLang="en-US" dirty="0" smtClean="0"/>
              <a:t>		  </a:t>
            </a:r>
            <a:r>
              <a:rPr lang="en-US" altLang="zh-CN" dirty="0" err="1" smtClean="0"/>
              <a:t>NodeManager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yarn.nodemanager.resource.cpu-vcores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yarn.nodemanager.resource.memory-mb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  map slot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			</a:t>
            </a:r>
            <a:r>
              <a:rPr lang="en-US" altLang="zh-CN" dirty="0" smtClean="0"/>
              <a:t>•client side </a:t>
            </a:r>
          </a:p>
          <a:p>
            <a:r>
              <a:rPr lang="en-US" altLang="zh-CN" dirty="0" smtClean="0"/>
              <a:t>	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mapreduce.map.cpu.vcores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mapreduce.map.java.opts</a:t>
            </a:r>
            <a:r>
              <a:rPr lang="zh-CN" altLang="en-US" dirty="0" smtClean="0"/>
              <a:t>做相同调整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  </a:t>
            </a:r>
            <a:r>
              <a:rPr lang="en-US" altLang="zh-CN" dirty="0" smtClean="0"/>
              <a:t>reduce slot </a:t>
            </a:r>
          </a:p>
          <a:p>
            <a:r>
              <a:rPr lang="en-US" altLang="zh-CN" dirty="0" smtClean="0"/>
              <a:t>			•client side </a:t>
            </a:r>
          </a:p>
          <a:p>
            <a:r>
              <a:rPr lang="en-US" altLang="zh-CN" dirty="0" smtClean="0"/>
              <a:t>	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mapreduce.reduce.cpu.vcores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mapreduce.reduce.java.opts</a:t>
            </a:r>
            <a:r>
              <a:rPr lang="zh-CN" altLang="en-US" dirty="0" smtClean="0"/>
              <a:t>做相同调整 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›</a:t>
            </a:r>
            <a:r>
              <a:rPr lang="zh-CN" altLang="en-US" dirty="0" smtClean="0"/>
              <a:t>注意</a:t>
            </a:r>
            <a:r>
              <a:rPr lang="en-US" altLang="zh-CN" dirty="0" err="1" smtClean="0"/>
              <a:t>ApplicationMaster</a:t>
            </a:r>
            <a:r>
              <a:rPr lang="zh-CN" altLang="en-US" dirty="0" smtClean="0"/>
              <a:t>也是要占内存和</a:t>
            </a:r>
            <a:r>
              <a:rPr lang="en-US" altLang="zh-CN" dirty="0" smtClean="0"/>
              <a:t>CPU core</a:t>
            </a:r>
            <a:r>
              <a:rPr lang="zh-CN" altLang="en-US" dirty="0" smtClean="0"/>
              <a:t>的 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例子：</a:t>
            </a:r>
          </a:p>
          <a:p>
            <a:r>
              <a:rPr lang="zh-CN" altLang="en-US" dirty="0" smtClean="0"/>
              <a:t>		 </a:t>
            </a:r>
            <a:r>
              <a:rPr lang="en-US" altLang="zh-CN" dirty="0" err="1" smtClean="0"/>
              <a:t>yarn.nodemanager.resource.memory-mb</a:t>
            </a:r>
            <a:endParaRPr lang="en-US" altLang="zh-CN" dirty="0" smtClean="0"/>
          </a:p>
          <a:p>
            <a:r>
              <a:rPr lang="en-US" altLang="zh-CN" dirty="0" smtClean="0"/>
              <a:t>		 	8GB</a:t>
            </a:r>
          </a:p>
          <a:p>
            <a:r>
              <a:rPr lang="en-US" altLang="zh-CN" dirty="0" smtClean="0"/>
              <a:t>		 </a:t>
            </a:r>
            <a:r>
              <a:rPr lang="en-US" altLang="zh-CN" dirty="0" err="1" smtClean="0"/>
              <a:t>yarn.nodemanager.resource.cpu-vcores</a:t>
            </a:r>
            <a:r>
              <a:rPr lang="en-US" altLang="zh-CN" dirty="0" smtClean="0"/>
              <a:t>   </a:t>
            </a:r>
          </a:p>
          <a:p>
            <a:r>
              <a:rPr lang="en-US" altLang="zh-CN" dirty="0" smtClean="0"/>
              <a:t>		 	32core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	pre Mapper </a:t>
            </a:r>
          </a:p>
          <a:p>
            <a:r>
              <a:rPr lang="en-US" altLang="zh-CN" dirty="0" smtClean="0"/>
              <a:t>			CPU:1   [</a:t>
            </a:r>
            <a:r>
              <a:rPr lang="en-US" altLang="zh-CN" dirty="0" err="1" smtClean="0"/>
              <a:t>mapreduce.map.cpu.vcores</a:t>
            </a:r>
            <a:r>
              <a:rPr lang="en-US" altLang="zh-CN" dirty="0" smtClean="0"/>
              <a:t> ]</a:t>
            </a:r>
          </a:p>
          <a:p>
            <a:r>
              <a:rPr lang="en-US" altLang="zh-CN" dirty="0" smtClean="0"/>
              <a:t>			MEM:1G  [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]</a:t>
            </a:r>
          </a:p>
          <a:p>
            <a:r>
              <a:rPr lang="en-US" altLang="zh-CN" dirty="0" smtClean="0"/>
              <a:t>			===&gt; 8 map slot / node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	pre Reducer</a:t>
            </a:r>
          </a:p>
          <a:p>
            <a:r>
              <a:rPr lang="en-US" altLang="zh-CN" dirty="0" smtClean="0"/>
              <a:t>			CPU:1   [</a:t>
            </a:r>
            <a:r>
              <a:rPr lang="en-US" altLang="zh-CN" dirty="0" err="1" smtClean="0"/>
              <a:t>mapreduce.reduce.cpu.vcores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MEM:1G  [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===&gt; 8 reduce slot / node 【</a:t>
            </a:r>
            <a:r>
              <a:rPr lang="zh-CN" altLang="en-US" dirty="0" smtClean="0"/>
              <a:t>有</a:t>
            </a:r>
            <a:r>
              <a:rPr lang="en-US" altLang="zh-CN" dirty="0" smtClean="0"/>
              <a:t>8G</a:t>
            </a:r>
            <a:r>
              <a:rPr lang="zh-CN" altLang="en-US" dirty="0" smtClean="0"/>
              <a:t>内存，实际有</a:t>
            </a:r>
            <a:r>
              <a:rPr lang="en-US" altLang="zh-CN" dirty="0" smtClean="0"/>
              <a:t>CPU 32</a:t>
            </a:r>
            <a:r>
              <a:rPr lang="zh-CN" altLang="en-US" dirty="0" smtClean="0"/>
              <a:t>个，所以只能启动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在每个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上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&gt;</a:t>
            </a:r>
            <a:r>
              <a:rPr lang="en-US" altLang="zh-CN" dirty="0" err="1" smtClean="0"/>
              <a:t>ApplicationMaster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</a:t>
            </a:r>
            <a:r>
              <a:rPr lang="zh-CN" altLang="en-US" dirty="0" smtClean="0"/>
              <a:t>注意</a:t>
            </a:r>
            <a:r>
              <a:rPr lang="en-US" altLang="zh-CN" dirty="0" err="1" smtClean="0"/>
              <a:t>ApplicationMaster</a:t>
            </a:r>
            <a:r>
              <a:rPr lang="zh-CN" altLang="en-US" dirty="0" smtClean="0"/>
              <a:t>也是要占内存和</a:t>
            </a:r>
            <a:r>
              <a:rPr lang="en-US" altLang="zh-CN" dirty="0" smtClean="0"/>
              <a:t>CPU core</a:t>
            </a:r>
            <a:r>
              <a:rPr lang="zh-CN" altLang="en-US" dirty="0" smtClean="0"/>
              <a:t>的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</a:t>
            </a:r>
            <a:r>
              <a:rPr lang="en-US" altLang="zh-CN" dirty="0" err="1" smtClean="0"/>
              <a:t>ResourceManager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–</a:t>
            </a:r>
            <a:r>
              <a:rPr lang="zh-CN" altLang="en-US" dirty="0" smtClean="0"/>
              <a:t>资源分配尽量与</a:t>
            </a:r>
            <a:r>
              <a:rPr lang="en-US" altLang="zh-CN" dirty="0" err="1" smtClean="0"/>
              <a:t>NodeManager</a:t>
            </a:r>
            <a:r>
              <a:rPr lang="zh-CN" altLang="en-US" dirty="0" smtClean="0"/>
              <a:t>端保持一致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&gt;Trouble Shooting:</a:t>
            </a:r>
          </a:p>
          <a:p>
            <a:r>
              <a:rPr lang="en-US" altLang="zh-CN" dirty="0" smtClean="0"/>
              <a:t>		–Container </a:t>
            </a:r>
            <a:r>
              <a:rPr lang="zh-CN" altLang="en-US" dirty="0" smtClean="0"/>
              <a:t>超过了虚拟内存的使用限制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–Container XXX is running beyond virtual memory limits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NodeManager</a:t>
            </a:r>
            <a:r>
              <a:rPr lang="zh-CN" altLang="en-US" dirty="0" smtClean="0"/>
              <a:t>端设置，类似系统层面的</a:t>
            </a:r>
            <a:r>
              <a:rPr lang="en-US" altLang="zh-CN" dirty="0" smtClean="0"/>
              <a:t>overcommit</a:t>
            </a:r>
            <a:r>
              <a:rPr lang="zh-CN" altLang="en-US" dirty="0" smtClean="0"/>
              <a:t>问题 </a:t>
            </a:r>
          </a:p>
          <a:p>
            <a:r>
              <a:rPr lang="zh-CN" altLang="en-US" dirty="0" smtClean="0"/>
              <a:t>				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pmem</a:t>
            </a:r>
            <a:r>
              <a:rPr lang="en-US" altLang="zh-CN" dirty="0" smtClean="0"/>
              <a:t>-ratio 【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2.1</a:t>
            </a:r>
            <a:r>
              <a:rPr lang="zh-CN" altLang="en-US" dirty="0" smtClean="0"/>
              <a:t>，我们的做法呢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物理内存和虚拟内存比率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值为了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yarn-site.xml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					&lt;property&gt;</a:t>
            </a:r>
          </a:p>
          <a:p>
            <a:r>
              <a:rPr lang="en-US" altLang="zh-CN" dirty="0" smtClean="0"/>
              <a:t>						&lt;name&gt;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pmem</a:t>
            </a:r>
            <a:r>
              <a:rPr lang="en-US" altLang="zh-CN" dirty="0" smtClean="0"/>
              <a:t>-ratio&lt;/name&gt;</a:t>
            </a:r>
          </a:p>
          <a:p>
            <a:r>
              <a:rPr lang="en-US" altLang="zh-CN" dirty="0" smtClean="0"/>
              <a:t>						&lt;value&gt;10&lt;/value&gt;</a:t>
            </a:r>
          </a:p>
          <a:p>
            <a:r>
              <a:rPr lang="en-US" altLang="zh-CN" dirty="0" smtClean="0"/>
              <a:t>					&lt;/property&gt;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-check-enabled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掉 </a:t>
            </a:r>
          </a:p>
          <a:p>
            <a:r>
              <a:rPr lang="zh-CN" altLang="en-US" dirty="0" smtClean="0"/>
              <a:t>					</a:t>
            </a:r>
            <a:r>
              <a:rPr lang="en-US" altLang="zh-CN" dirty="0" smtClean="0"/>
              <a:t>&lt;property&gt;</a:t>
            </a:r>
          </a:p>
          <a:p>
            <a:r>
              <a:rPr lang="en-US" altLang="zh-CN" dirty="0" smtClean="0"/>
              <a:t>						&lt;name&gt;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-check-enabled&lt;/name&gt;</a:t>
            </a:r>
          </a:p>
          <a:p>
            <a:r>
              <a:rPr lang="en-US" altLang="zh-CN" dirty="0" smtClean="0"/>
              <a:t>						&lt;value&gt;false&lt;/value&gt;</a:t>
            </a:r>
          </a:p>
          <a:p>
            <a:r>
              <a:rPr lang="en-US" altLang="zh-CN" dirty="0" smtClean="0"/>
              <a:t>					&lt;/property&gt;</a:t>
            </a:r>
          </a:p>
          <a:p>
            <a:r>
              <a:rPr lang="en-US" altLang="zh-CN" dirty="0" smtClean="0"/>
              <a:t>		OOM </a:t>
            </a:r>
          </a:p>
          <a:p>
            <a:r>
              <a:rPr lang="en-US" altLang="zh-CN" dirty="0" smtClean="0"/>
              <a:t>			•</a:t>
            </a:r>
            <a:r>
              <a:rPr lang="zh-CN" altLang="en-US" dirty="0" smtClean="0"/>
              <a:t>内存、</a:t>
            </a:r>
            <a:r>
              <a:rPr lang="en-US" altLang="zh-CN" dirty="0" smtClean="0"/>
              <a:t>Heap </a:t>
            </a:r>
          </a:p>
          <a:p>
            <a:r>
              <a:rPr lang="en-US" altLang="zh-CN" dirty="0" smtClean="0"/>
              <a:t>			</a:t>
            </a:r>
            <a:r>
              <a:rPr lang="zh-CN" altLang="en-US" dirty="0" smtClean="0"/>
              <a:t>需要设置：</a:t>
            </a:r>
          </a:p>
          <a:p>
            <a:r>
              <a:rPr lang="zh-CN" altLang="en-US" dirty="0" smtClean="0"/>
              <a:t>			 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 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mapreduce.map.java.opts</a:t>
            </a:r>
            <a:r>
              <a:rPr lang="zh-CN" altLang="en-US" dirty="0" smtClean="0"/>
              <a:t>做相同调整 </a:t>
            </a:r>
          </a:p>
          <a:p>
            <a:r>
              <a:rPr lang="zh-CN" altLang="en-US" dirty="0" smtClean="0"/>
              <a:t>			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 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mapreduce.reduce.java.opts</a:t>
            </a:r>
            <a:r>
              <a:rPr lang="zh-CN" altLang="en-US" dirty="0" smtClean="0"/>
              <a:t>做相同调整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编码</a:t>
            </a:r>
          </a:p>
          <a:p>
            <a:r>
              <a:rPr lang="zh-CN" altLang="en-US" dirty="0" smtClean="0"/>
              <a:t>	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mapreduce.map.output.compress.codec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mapreduce.output.fileoutputformat.compress.codec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mapreduce.output.fileoutputformat.compress.type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 </a:t>
            </a:r>
            <a:r>
              <a:rPr lang="en-US" altLang="zh-CN" dirty="0" err="1" smtClean="0"/>
              <a:t>org.apache.hadoop.io.compress.DefaultCodec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 </a:t>
            </a:r>
            <a:r>
              <a:rPr lang="en-US" altLang="zh-CN" dirty="0" err="1" smtClean="0"/>
              <a:t>org.apache.hadoop.io.compress.SnappyCodec</a:t>
            </a:r>
            <a:r>
              <a:rPr lang="en-US" altLang="zh-CN" dirty="0" smtClean="0"/>
              <a:t> [</a:t>
            </a:r>
            <a:r>
              <a:rPr lang="zh-CN" altLang="en-US" dirty="0" smtClean="0"/>
              <a:t>最佳选择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– org.apache.hadoop.io.compress.BZip2Codec / </a:t>
            </a:r>
            <a:r>
              <a:rPr lang="en-US" altLang="zh-CN" dirty="0" err="1" smtClean="0"/>
              <a:t>GzipCodec【GzipCodec</a:t>
            </a:r>
            <a:r>
              <a:rPr lang="zh-CN" altLang="en-US" dirty="0" smtClean="0"/>
              <a:t>压缩最高，但是时间上比较耗时</a:t>
            </a:r>
            <a:r>
              <a:rPr lang="en-US" altLang="zh-CN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74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6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8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hlinkClick r:id="rId3"/>
              </a:rPr>
              <a:t>Apache Hive</a:t>
            </a:r>
            <a:endParaRPr lang="zh-CN" altLang="en-US" b="1" dirty="0" smtClean="0"/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是原始的</a:t>
            </a:r>
            <a:r>
              <a:rPr lang="en-US" altLang="zh-CN" dirty="0" smtClean="0"/>
              <a:t>SQL-on-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解决方案。它是一个开源的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项目，能够将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转换成一系列可以在标准的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TaskTrackers</a:t>
            </a:r>
            <a:r>
              <a:rPr lang="zh-CN" altLang="en-US" dirty="0" smtClean="0"/>
              <a:t>上运行的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任务。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通过一个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（本身就是一个数据库）存储表模式、分区和位置以期提供像 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一样的功能。它支持大部分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语法，同时使用相似的 </a:t>
            </a:r>
            <a:r>
              <a:rPr lang="en-US" altLang="zh-CN" dirty="0" smtClean="0"/>
              <a:t>database/table/view</a:t>
            </a:r>
            <a:r>
              <a:rPr lang="zh-CN" altLang="en-US" dirty="0" smtClean="0"/>
              <a:t>约定组织数据集。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Hive-QL</a:t>
            </a:r>
            <a:r>
              <a:rPr lang="zh-CN" altLang="en-US" dirty="0" smtClean="0"/>
              <a:t>，一个类似于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的查询接口</a:t>
            </a:r>
          </a:p>
          <a:p>
            <a:r>
              <a:rPr lang="zh-CN" altLang="en-US" dirty="0" smtClean="0"/>
              <a:t>一个命令行客户端</a:t>
            </a:r>
          </a:p>
          <a:p>
            <a:r>
              <a:rPr lang="zh-CN" altLang="en-US" dirty="0" smtClean="0"/>
              <a:t>通过中央服务支持元数据共享</a:t>
            </a:r>
          </a:p>
          <a:p>
            <a:r>
              <a:rPr lang="en-US" altLang="zh-CN" dirty="0" smtClean="0"/>
              <a:t>JDBC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多语言 </a:t>
            </a:r>
            <a:r>
              <a:rPr lang="en-US" altLang="zh-CN" dirty="0" smtClean="0">
                <a:hlinkClick r:id="rId4"/>
              </a:rPr>
              <a:t>Apache Thrift</a:t>
            </a:r>
            <a:r>
              <a:rPr lang="zh-CN" altLang="en-US" dirty="0" smtClean="0"/>
              <a:t> 驱动</a:t>
            </a:r>
          </a:p>
          <a:p>
            <a:r>
              <a:rPr lang="zh-CN" altLang="en-US" dirty="0" smtClean="0"/>
              <a:t>一个用于创建自定义函数和转换的</a:t>
            </a:r>
            <a:r>
              <a:rPr lang="en-US" altLang="zh-CN" dirty="0" smtClean="0"/>
              <a:t>Java API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是一个几乎所有的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机器都安装了的实用工具。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环境很容易建立，不需要很多基础设施。鉴于它的使用成本很低，我们几乎没有理由将其拒之门外。</a:t>
            </a:r>
          </a:p>
          <a:p>
            <a:r>
              <a:rPr lang="zh-CN" altLang="en-US" dirty="0" smtClean="0"/>
              <a:t>但是需要注意的是，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的查询性能通常很低，这是因为它会把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转换为运行得较慢的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任务。</a:t>
            </a:r>
          </a:p>
          <a:p>
            <a:r>
              <a:rPr lang="en-US" altLang="zh-CN" b="1" dirty="0" smtClean="0"/>
              <a:t>Hive</a:t>
            </a:r>
            <a:r>
              <a:rPr lang="zh-CN" altLang="en-US" b="1" dirty="0" smtClean="0"/>
              <a:t>的未来</a:t>
            </a:r>
          </a:p>
          <a:p>
            <a:r>
              <a:rPr lang="en-US" altLang="zh-CN" dirty="0" err="1" smtClean="0">
                <a:hlinkClick r:id="rId5"/>
              </a:rPr>
              <a:t>Hortonworks</a:t>
            </a:r>
            <a:r>
              <a:rPr lang="zh-CN" altLang="en-US" dirty="0" smtClean="0"/>
              <a:t> 目前正在推进</a:t>
            </a:r>
            <a:r>
              <a:rPr lang="en-US" altLang="zh-CN" dirty="0" smtClean="0">
                <a:hlinkClick r:id="rId6"/>
              </a:rPr>
              <a:t>Apache </a:t>
            </a:r>
            <a:r>
              <a:rPr lang="en-US" altLang="zh-CN" dirty="0" err="1" smtClean="0">
                <a:hlinkClick r:id="rId6"/>
              </a:rPr>
              <a:t>Tez</a:t>
            </a:r>
            <a:r>
              <a:rPr lang="zh-CN" altLang="en-US" dirty="0" smtClean="0"/>
              <a:t> 的开发以便于将其作为新的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后端解决现在因为使用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而导致的响应时间慢的问题。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1076325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8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Shark/Spark</a:t>
            </a:r>
          </a:p>
          <a:p>
            <a:r>
              <a:rPr lang="zh-CN" altLang="en-US" dirty="0" smtClean="0"/>
              <a:t>由于数据能放到内存尽量放到内存，使用内存非常</a:t>
            </a:r>
            <a:r>
              <a:rPr lang="en-US" altLang="zh-CN" dirty="0" smtClean="0"/>
              <a:t>aggressive</a:t>
            </a:r>
            <a:r>
              <a:rPr lang="zh-CN" altLang="en-US" dirty="0" smtClean="0"/>
              <a:t>。优点是做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时会比较快，缺点是占用内存太大，且自行管理内存，占用内存后不会释放。</a:t>
            </a:r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借用了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codebase</a:t>
            </a:r>
            <a:r>
              <a:rPr lang="zh-CN" altLang="en-US" dirty="0" smtClean="0"/>
              <a:t>，所以在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SerDes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UDF</a:t>
            </a:r>
            <a:r>
              <a:rPr lang="zh-CN" altLang="en-US" dirty="0" smtClean="0"/>
              <a:t>支持方面和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是完全兼容的。</a:t>
            </a:r>
          </a:p>
          <a:p>
            <a:r>
              <a:rPr lang="zh-CN" altLang="en-US" dirty="0" smtClean="0"/>
              <a:t>支持从</a:t>
            </a:r>
            <a:r>
              <a:rPr lang="en-US" altLang="zh-CN" dirty="0" smtClean="0"/>
              <a:t>short query</a:t>
            </a:r>
            <a:r>
              <a:rPr lang="zh-CN" altLang="en-US" dirty="0" smtClean="0"/>
              <a:t>到</a:t>
            </a:r>
            <a:r>
              <a:rPr lang="en-US" altLang="zh-CN" dirty="0" smtClean="0"/>
              <a:t>long time query</a:t>
            </a:r>
            <a:r>
              <a:rPr lang="zh-CN" altLang="en-US" dirty="0" smtClean="0"/>
              <a:t>等不同粒度的查询，所以具有</a:t>
            </a:r>
            <a:r>
              <a:rPr lang="en-US" altLang="zh-CN" dirty="0" smtClean="0"/>
              <a:t>fault tolerance</a:t>
            </a:r>
            <a:r>
              <a:rPr lang="zh-CN" altLang="en-US" dirty="0" smtClean="0"/>
              <a:t>特性。</a:t>
            </a:r>
          </a:p>
          <a:p>
            <a:r>
              <a:rPr lang="zh-CN" altLang="en-US" b="1" dirty="0" smtClean="0"/>
              <a:t>性能：</a:t>
            </a:r>
            <a:r>
              <a:rPr lang="zh-CN" altLang="en-US" dirty="0" smtClean="0"/>
              <a:t>特别简单的</a:t>
            </a:r>
            <a:r>
              <a:rPr lang="en-US" altLang="zh-CN" dirty="0" smtClean="0"/>
              <a:t>select…where</a:t>
            </a:r>
            <a:r>
              <a:rPr lang="zh-CN" altLang="en-US" dirty="0" smtClean="0"/>
              <a:t>查询，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性能的提升不明显（因为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也不怎么费时间）。但是如果查询比较复杂</a:t>
            </a:r>
            <a:r>
              <a:rPr lang="en-US" altLang="zh-CN" dirty="0" smtClean="0"/>
              <a:t>select…join…where…group by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数目会比较多，读写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次数增多，时间自然会变长。当内存还足够大的时候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性能是最好的，如果内存不够装下所有的数据时性能会下降，但还是会比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好很多。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 SQL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脱离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1.3</a:t>
            </a:r>
            <a:r>
              <a:rPr lang="zh-CN" altLang="en-US" dirty="0" smtClean="0"/>
              <a:t>版本中，</a:t>
            </a:r>
            <a:r>
              <a:rPr lang="en-US" altLang="zh-CN" dirty="0" smtClean="0"/>
              <a:t>Spark SQL</a:t>
            </a:r>
            <a:r>
              <a:rPr lang="zh-CN" altLang="en-US" dirty="0" smtClean="0"/>
              <a:t>正式脱离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版本，提供了更好的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标准兼容。同时，</a:t>
            </a:r>
            <a:r>
              <a:rPr lang="en-US" altLang="zh-CN" dirty="0" smtClean="0"/>
              <a:t>Spark SQL</a:t>
            </a:r>
            <a:r>
              <a:rPr lang="zh-CN" altLang="en-US" dirty="0" smtClean="0"/>
              <a:t>数据源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亦实现了与新组件 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的交互，允许用户直接通过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表格、</a:t>
            </a:r>
            <a:r>
              <a:rPr lang="en-US" altLang="zh-CN" dirty="0" smtClean="0"/>
              <a:t>Parquet</a:t>
            </a:r>
            <a:r>
              <a:rPr lang="zh-CN" altLang="en-US" dirty="0" smtClean="0"/>
              <a:t>文件以及一些其他数据源生成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。用户可以在同一个数据集上混合 使用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data frame</a:t>
            </a:r>
            <a:r>
              <a:rPr lang="zh-CN" altLang="en-US" dirty="0" smtClean="0"/>
              <a:t>操作符。新版本提供了从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读写表格的能力，可以更原生地支持</a:t>
            </a:r>
            <a:r>
              <a:rPr lang="en-US" altLang="zh-CN" dirty="0" err="1" smtClean="0"/>
              <a:t>Postgres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及其他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系统。 同时，该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还为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（或者其他方式）连接的数据源生成输出表格提供写入支持。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CREATE TEMPORARY TABLE impressions USING </a:t>
            </a:r>
            <a:r>
              <a:rPr lang="en-US" altLang="zh-CN" dirty="0" err="1" smtClean="0"/>
              <a:t>org.apache.spark.sql.jdbc</a:t>
            </a:r>
            <a:r>
              <a:rPr lang="en-US" altLang="zh-CN" dirty="0" smtClean="0"/>
              <a:t> OPTIONS (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"</a:t>
            </a:r>
            <a:r>
              <a:rPr lang="en-US" altLang="zh-CN" dirty="0" err="1" smtClean="0"/>
              <a:t>jdbc:postgresql:dbserver</a:t>
            </a:r>
            <a:r>
              <a:rPr lang="en-US" altLang="zh-CN" dirty="0" smtClean="0"/>
              <a:t>", </a:t>
            </a:r>
            <a:r>
              <a:rPr lang="en-US" altLang="zh-CN" dirty="0" err="1" smtClean="0"/>
              <a:t>dbtable</a:t>
            </a:r>
            <a:r>
              <a:rPr lang="en-US" altLang="zh-CN" dirty="0" smtClean="0"/>
              <a:t> "impressions" ) &gt; SELECT COUNT(*) FROM impressions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1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 smtClean="0">
                <a:hlinkClick r:id="rId3"/>
              </a:rPr>
              <a:t>Cloudera</a:t>
            </a:r>
            <a:r>
              <a:rPr lang="en-US" altLang="zh-CN" b="1" dirty="0" smtClean="0">
                <a:hlinkClick r:id="rId3"/>
              </a:rPr>
              <a:t> Impala</a:t>
            </a:r>
            <a:endParaRPr lang="zh-CN" altLang="en-US" b="1" dirty="0" smtClean="0"/>
          </a:p>
          <a:p>
            <a:r>
              <a:rPr lang="en-US" altLang="zh-CN" dirty="0" smtClean="0"/>
              <a:t>Impala</a:t>
            </a:r>
            <a:r>
              <a:rPr lang="zh-CN" altLang="en-US" dirty="0" smtClean="0"/>
              <a:t>是一个针对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的开源的“交互式”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查询引擎。它由</a:t>
            </a:r>
            <a:r>
              <a:rPr lang="en-US" altLang="zh-CN" dirty="0" err="1" smtClean="0">
                <a:hlinkClick r:id="rId4"/>
              </a:rPr>
              <a:t>Cloudera</a:t>
            </a:r>
            <a:r>
              <a:rPr lang="zh-CN" altLang="en-US" u="sng" dirty="0" smtClean="0"/>
              <a:t>构建</a:t>
            </a:r>
            <a:r>
              <a:rPr lang="zh-CN" altLang="en-US" dirty="0" smtClean="0"/>
              <a:t>，后者是目前市场上最大的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供应商之一。和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一样，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也提供了一种可以针对已有的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数据编写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查询的方法。与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不同的是它并没有使用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执行查询，而是使用了自己的执行守护进程集合，这些进程需要与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数据节点安装在一起。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ANSI-92 SQL</a:t>
            </a:r>
            <a:r>
              <a:rPr lang="zh-CN" altLang="en-US" dirty="0" smtClean="0"/>
              <a:t>语法支持</a:t>
            </a:r>
          </a:p>
          <a:p>
            <a:r>
              <a:rPr lang="en-US" altLang="zh-CN" dirty="0" smtClean="0"/>
              <a:t>HIVE-QL</a:t>
            </a:r>
            <a:r>
              <a:rPr lang="zh-CN" altLang="en-US" dirty="0" smtClean="0"/>
              <a:t>支持</a:t>
            </a:r>
          </a:p>
          <a:p>
            <a:r>
              <a:rPr lang="zh-CN" altLang="en-US" dirty="0" smtClean="0"/>
              <a:t>一个命令行客户端</a:t>
            </a:r>
          </a:p>
          <a:p>
            <a:r>
              <a:rPr lang="en-US" altLang="zh-CN" dirty="0" smtClean="0"/>
              <a:t>ODBC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Hive 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互操作以实现跨平台的模式共享</a:t>
            </a:r>
          </a:p>
          <a:p>
            <a:r>
              <a:rPr lang="zh-CN" altLang="en-US" dirty="0" smtClean="0"/>
              <a:t>一个用于创建函数和转换的</a:t>
            </a:r>
            <a:r>
              <a:rPr lang="en-US" altLang="zh-CN" dirty="0" smtClean="0"/>
              <a:t>C++ API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Impala</a:t>
            </a:r>
            <a:r>
              <a:rPr lang="zh-CN" altLang="en-US" dirty="0" smtClean="0"/>
              <a:t>的设计目标是作为</a:t>
            </a:r>
            <a:r>
              <a:rPr lang="en-US" altLang="zh-CN" dirty="0" smtClean="0"/>
              <a:t>Apache Hive</a:t>
            </a:r>
            <a:r>
              <a:rPr lang="zh-CN" altLang="en-US" dirty="0" smtClean="0"/>
              <a:t>的一个补充，因此如果你需要比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更快的数据访问那么它可能是一个比较好的选择，特别是当你部署了一个</a:t>
            </a:r>
            <a:r>
              <a:rPr lang="en-US" altLang="zh-CN" dirty="0" err="1" smtClean="0"/>
              <a:t>Cloudera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MapR</a:t>
            </a:r>
            <a:r>
              <a:rPr lang="zh-CN" altLang="en-US" dirty="0" smtClean="0"/>
              <a:t>或者 </a:t>
            </a:r>
            <a:r>
              <a:rPr lang="en-US" altLang="zh-CN" dirty="0" smtClean="0"/>
              <a:t>Amazon 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集群的时候。但是，为了最大限度地发挥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的优势你需要将自己的数据存储为特定的文件格式（</a:t>
            </a:r>
            <a:r>
              <a:rPr lang="en-US" altLang="zh-CN" dirty="0" smtClean="0">
                <a:hlinkClick r:id="rId5"/>
              </a:rPr>
              <a:t>Parquet</a:t>
            </a:r>
            <a:r>
              <a:rPr lang="zh-CN" altLang="en-US" dirty="0" smtClean="0"/>
              <a:t>），这个转变可能会比较痛苦。另外，你还需要在集群上安装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守护进程，这意味着它会占用一部分</a:t>
            </a:r>
            <a:r>
              <a:rPr lang="en-US" altLang="zh-CN" dirty="0" err="1" smtClean="0"/>
              <a:t>TaskTrackers</a:t>
            </a:r>
            <a:r>
              <a:rPr lang="zh-CN" altLang="en-US" dirty="0" smtClean="0"/>
              <a:t>的资源。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目前已经支持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。性能如何并没有测试！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0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Phoenix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Query Plan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的执行，基本上是通过构建一系列的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来完成。</a:t>
            </a:r>
          </a:p>
          <a:p>
            <a:r>
              <a:rPr lang="en-US" altLang="zh-CN" b="1" dirty="0" smtClean="0"/>
              <a:t>Phoenix</a:t>
            </a:r>
          </a:p>
          <a:p>
            <a:r>
              <a:rPr lang="en-US" altLang="zh-CN" dirty="0" smtClean="0"/>
              <a:t>Salesforce</a:t>
            </a:r>
            <a:r>
              <a:rPr lang="zh-CN" altLang="en-US" dirty="0" smtClean="0"/>
              <a:t>开源的基于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查询系统。基本原理是将一个对于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</a:t>
            </a:r>
            <a:r>
              <a:rPr lang="zh-CN" altLang="en-US" dirty="0" smtClean="0"/>
              <a:t>来说比较复杂的查询转换成一系列</a:t>
            </a:r>
            <a:r>
              <a:rPr lang="en-US" altLang="zh-CN" dirty="0" smtClean="0"/>
              <a:t>Region Scan</a:t>
            </a:r>
            <a:r>
              <a:rPr lang="zh-CN" altLang="en-US" dirty="0" smtClean="0"/>
              <a:t>，结合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custom  filter</a:t>
            </a:r>
            <a:r>
              <a:rPr lang="zh-CN" altLang="en-US" dirty="0" smtClean="0"/>
              <a:t>在多台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上进行并行查询，汇总各个</a:t>
            </a:r>
            <a:r>
              <a:rPr lang="en-US" altLang="zh-CN" dirty="0" smtClean="0"/>
              <a:t>Scan</a:t>
            </a:r>
            <a:r>
              <a:rPr lang="zh-CN" altLang="en-US" dirty="0" smtClean="0"/>
              <a:t>结果。种种迹象表明，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应该不是个优化的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系统，更像是一个用于简单单表查询，过滤，排 序，检索的</a:t>
            </a:r>
            <a:r>
              <a:rPr lang="en-US" altLang="zh-CN" dirty="0" smtClean="0"/>
              <a:t>OLTP</a:t>
            </a:r>
            <a:r>
              <a:rPr lang="zh-CN" altLang="en-US" dirty="0" smtClean="0"/>
              <a:t>系统。</a:t>
            </a:r>
          </a:p>
          <a:p>
            <a:r>
              <a:rPr lang="zh-CN" altLang="en-US" b="1" dirty="0" smtClean="0"/>
              <a:t>优点：</a:t>
            </a:r>
            <a:r>
              <a:rPr lang="zh-CN" altLang="en-US" dirty="0" smtClean="0"/>
              <a:t> </a:t>
            </a:r>
          </a:p>
          <a:p>
            <a:r>
              <a:rPr lang="en-US" altLang="zh-CN" dirty="0" err="1" smtClean="0"/>
              <a:t>HBase</a:t>
            </a:r>
            <a:r>
              <a:rPr lang="zh-CN" altLang="en-US" dirty="0" smtClean="0"/>
              <a:t>默认存储的数据类型都是字符串，但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支持更多的数据类型。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操作数据，而不是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 API</a:t>
            </a:r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RegionServer</a:t>
            </a:r>
            <a:r>
              <a:rPr lang="zh-CN" altLang="en-US" dirty="0" smtClean="0"/>
              <a:t>端通过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过滤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条件，执行</a:t>
            </a:r>
            <a:r>
              <a:rPr lang="en-US" altLang="zh-CN" dirty="0" smtClean="0"/>
              <a:t>aggregation</a:t>
            </a:r>
            <a:r>
              <a:rPr lang="zh-CN" altLang="en-US" dirty="0" smtClean="0"/>
              <a:t>函数。比较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HBase,Impala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这三者的架构是相似的，不同点就是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Impala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都没有把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利用好，都是通过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 API</a:t>
            </a:r>
            <a:r>
              <a:rPr lang="zh-CN" altLang="en-US" dirty="0" smtClean="0"/>
              <a:t>把数据读到他们自己进程的内存之后才进行的</a:t>
            </a:r>
            <a:r>
              <a:rPr lang="en-US" altLang="zh-CN" dirty="0" smtClean="0"/>
              <a:t>filter, aggregation</a:t>
            </a:r>
            <a:r>
              <a:rPr lang="zh-CN" altLang="en-US" dirty="0" smtClean="0"/>
              <a:t>等操作。</a:t>
            </a:r>
          </a:p>
          <a:p>
            <a:r>
              <a:rPr lang="zh-CN" altLang="en-US" dirty="0" smtClean="0"/>
              <a:t>从查询的角度来看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column</a:t>
            </a:r>
            <a:r>
              <a:rPr lang="zh-CN" altLang="en-US" dirty="0" smtClean="0"/>
              <a:t>主要分为两类：</a:t>
            </a:r>
            <a:r>
              <a:rPr lang="en-US" altLang="zh-CN" dirty="0" smtClean="0"/>
              <a:t>primary key(row key column)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other columns</a:t>
            </a:r>
            <a:r>
              <a:rPr lang="zh-CN" altLang="en-US" dirty="0" smtClean="0"/>
              <a:t>。主要的不同是</a:t>
            </a:r>
            <a:r>
              <a:rPr lang="en-US" altLang="zh-CN" dirty="0" smtClean="0"/>
              <a:t>row key column</a:t>
            </a:r>
            <a:r>
              <a:rPr lang="zh-CN" altLang="en-US" dirty="0" smtClean="0"/>
              <a:t>能够利用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index, filter, sort</a:t>
            </a:r>
            <a:r>
              <a:rPr lang="zh-CN" altLang="en-US" dirty="0" smtClean="0"/>
              <a:t>等特性，而</a:t>
            </a:r>
            <a:r>
              <a:rPr lang="en-US" altLang="zh-CN" dirty="0" smtClean="0"/>
              <a:t>other columns</a:t>
            </a:r>
            <a:r>
              <a:rPr lang="zh-CN" altLang="en-US" dirty="0" smtClean="0"/>
              <a:t>没有这些特性，只能通过二级索引辅助做一些优化。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能够在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上创建二级索引用于优化条件查询（目前只支持在 </a:t>
            </a:r>
            <a:r>
              <a:rPr lang="en-US" altLang="zh-CN" dirty="0" smtClean="0"/>
              <a:t>static table</a:t>
            </a:r>
            <a:r>
              <a:rPr lang="zh-CN" altLang="en-US" dirty="0" smtClean="0"/>
              <a:t>上建二级索引，一个更通用的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二级索引实现方法参考 </a:t>
            </a:r>
            <a:r>
              <a:rPr lang="en-US" altLang="zh-CN" dirty="0" smtClean="0">
                <a:hlinkClick r:id="rId3"/>
              </a:rPr>
              <a:t>https://github.com/Huawei-Hadoop/hindex</a:t>
            </a:r>
            <a:r>
              <a:rPr lang="zh-CN" altLang="en-US" dirty="0" smtClean="0"/>
              <a:t>）。</a:t>
            </a:r>
          </a:p>
          <a:p>
            <a:r>
              <a:rPr lang="zh-CN" altLang="en-US" dirty="0" smtClean="0"/>
              <a:t>如果是</a:t>
            </a:r>
            <a:r>
              <a:rPr lang="en-US" altLang="zh-CN" dirty="0" smtClean="0"/>
              <a:t>row key column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IN/OR/LIKE</a:t>
            </a:r>
            <a:r>
              <a:rPr lang="zh-CN" altLang="en-US" dirty="0" smtClean="0"/>
              <a:t>条件，可以通过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skip scan filter</a:t>
            </a:r>
            <a:r>
              <a:rPr lang="zh-CN" altLang="en-US" dirty="0" smtClean="0"/>
              <a:t>优化。</a:t>
            </a:r>
          </a:p>
          <a:p>
            <a:r>
              <a:rPr lang="en-US" altLang="zh-CN" dirty="0" smtClean="0"/>
              <a:t>Dynamic columns</a:t>
            </a:r>
            <a:r>
              <a:rPr lang="zh-CN" altLang="en-US" dirty="0" smtClean="0"/>
              <a:t>支持。</a:t>
            </a:r>
          </a:p>
          <a:p>
            <a:r>
              <a:rPr lang="en-US" altLang="zh-CN" dirty="0" err="1" smtClean="0"/>
              <a:t>AutoCommit</a:t>
            </a:r>
            <a:r>
              <a:rPr lang="en-US" altLang="zh-CN" dirty="0" smtClean="0"/>
              <a:t>=false</a:t>
            </a:r>
            <a:r>
              <a:rPr lang="zh-CN" altLang="en-US" dirty="0" smtClean="0"/>
              <a:t>时</a:t>
            </a:r>
            <a:r>
              <a:rPr lang="en-US" altLang="zh-CN" dirty="0" smtClean="0"/>
              <a:t>(</a:t>
            </a:r>
            <a:r>
              <a:rPr lang="zh-CN" altLang="en-US" dirty="0" smtClean="0"/>
              <a:t>默认是</a:t>
            </a:r>
            <a:r>
              <a:rPr lang="en-US" altLang="zh-CN" dirty="0" smtClean="0"/>
              <a:t>false)</a:t>
            </a:r>
            <a:r>
              <a:rPr lang="zh-CN" altLang="en-US" dirty="0" smtClean="0"/>
              <a:t>把所有操作先缓存在客户端，只有你显示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时才一次批量提交到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解析优化全是在客户端做，这个有点事务的意思。</a:t>
            </a:r>
          </a:p>
          <a:p>
            <a:r>
              <a:rPr lang="zh-CN" altLang="en-US" b="1" dirty="0" smtClean="0"/>
              <a:t>缺点：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不支持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，考虑到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的设计初衷是尽量用冗余数据减少复杂的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操作，实际上可以把相关数据都放在同一个表里，而不需要为了减少数据冗余，拆分到多个表中，所以很大程度也可以认为这不是一个缺点。</a:t>
            </a:r>
          </a:p>
          <a:p>
            <a:r>
              <a:rPr lang="zh-CN" altLang="en-US" dirty="0" smtClean="0"/>
              <a:t>从架构上看也仅是把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转成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的调用，而且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还不适合大规模数据的传输，所以如果中间结果的数据量还是比较大的话性能问题还是很明显的。</a:t>
            </a:r>
          </a:p>
          <a:p>
            <a:r>
              <a:rPr lang="zh-CN" altLang="en-US" dirty="0" smtClean="0"/>
              <a:t>这个缺点是所有的基于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系统都有的（包括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Impala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）。不管什么请求到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Region Server</a:t>
            </a:r>
            <a:r>
              <a:rPr lang="zh-CN" altLang="en-US" dirty="0" smtClean="0"/>
              <a:t>这边都得通过</a:t>
            </a:r>
            <a:r>
              <a:rPr lang="en-US" altLang="zh-CN" dirty="0" err="1" smtClean="0"/>
              <a:t>RegionScanner</a:t>
            </a:r>
            <a:r>
              <a:rPr lang="zh-CN" altLang="en-US" dirty="0" smtClean="0"/>
              <a:t>，这个接口不是面向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型应用优化的存储文件读取接口。例如</a:t>
            </a:r>
            <a:r>
              <a:rPr lang="en-US" altLang="zh-CN" dirty="0" err="1" smtClean="0"/>
              <a:t>RegionScanner</a:t>
            </a:r>
            <a:r>
              <a:rPr lang="zh-CN" altLang="en-US" dirty="0" smtClean="0"/>
              <a:t>的实现里好多条件比较，是不利于全表扫描的。</a:t>
            </a:r>
          </a:p>
          <a:p>
            <a:r>
              <a:rPr lang="zh-CN" altLang="en-US" dirty="0" smtClean="0"/>
              <a:t>还有个问题就是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的问题了，由于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Region Server</a:t>
            </a:r>
            <a:r>
              <a:rPr lang="zh-CN" altLang="en-US" dirty="0" smtClean="0"/>
              <a:t>是在一个</a:t>
            </a:r>
            <a:r>
              <a:rPr lang="en-US" altLang="zh-CN" dirty="0" smtClean="0"/>
              <a:t>JVM</a:t>
            </a:r>
            <a:r>
              <a:rPr lang="zh-CN" altLang="en-US" dirty="0" smtClean="0"/>
              <a:t>里面，所以当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计算逻辑非常复杂，中间结果数据量很大的时候会占用大量内存。同时</a:t>
            </a:r>
            <a:r>
              <a:rPr lang="en-US" altLang="zh-CN" dirty="0" smtClean="0"/>
              <a:t>coprocessor </a:t>
            </a:r>
            <a:r>
              <a:rPr lang="zh-CN" altLang="en-US" dirty="0" smtClean="0"/>
              <a:t>不是流式地读取数据，某些节点数据积累过多也会造成内存不够用的问题。</a:t>
            </a:r>
          </a:p>
          <a:p>
            <a:r>
              <a:rPr lang="en-US" altLang="zh-CN" b="1" dirty="0" err="1" smtClean="0"/>
              <a:t>RoadMap</a:t>
            </a:r>
            <a:r>
              <a:rPr lang="en-US" altLang="zh-CN" b="1" dirty="0" smtClean="0"/>
              <a:t>: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JOIN</a:t>
            </a:r>
            <a:r>
              <a:rPr lang="zh-CN" altLang="en-US" dirty="0" smtClean="0"/>
              <a:t>支持，虽然有点不符合设计初衷，但是大家都支持，就我不支持，太过时了吧。</a:t>
            </a:r>
          </a:p>
          <a:p>
            <a:r>
              <a:rPr lang="en-US" altLang="zh-CN" dirty="0" smtClean="0"/>
              <a:t>Transaction</a:t>
            </a:r>
            <a:r>
              <a:rPr lang="zh-CN" altLang="en-US" dirty="0" smtClean="0"/>
              <a:t>支持，通过参考 </a:t>
            </a:r>
            <a:r>
              <a:rPr lang="en-US" altLang="zh-CN" dirty="0" smtClean="0">
                <a:hlinkClick r:id="rId4"/>
              </a:rPr>
              <a:t>https://github.com/yahoo/omid</a:t>
            </a:r>
            <a:r>
              <a:rPr lang="zh-CN" altLang="en-US" dirty="0" smtClean="0"/>
              <a:t>的方法。</a:t>
            </a:r>
          </a:p>
          <a:p>
            <a:r>
              <a:rPr lang="en-US" altLang="zh-CN" dirty="0" smtClean="0"/>
              <a:t>Online Schema Evolution</a:t>
            </a:r>
            <a:r>
              <a:rPr lang="zh-CN" altLang="en-US" dirty="0" smtClean="0"/>
              <a:t>，动态改变</a:t>
            </a:r>
            <a:r>
              <a:rPr lang="en-US" altLang="zh-CN" dirty="0" smtClean="0"/>
              <a:t>column</a:t>
            </a:r>
            <a:r>
              <a:rPr lang="zh-CN" altLang="en-US" dirty="0" smtClean="0"/>
              <a:t>的类型，</a:t>
            </a:r>
            <a:r>
              <a:rPr lang="en-US" altLang="zh-CN" dirty="0" smtClean="0"/>
              <a:t>rename</a:t>
            </a:r>
            <a:r>
              <a:rPr lang="zh-CN" altLang="en-US" dirty="0" smtClean="0"/>
              <a:t>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1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Presto</a:t>
            </a:r>
            <a:r>
              <a:rPr lang="zh-CN" altLang="en-US" dirty="0" smtClean="0"/>
              <a:t>是一个用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语言开发的、开源的“交互式”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查询引擎。它由</a:t>
            </a:r>
            <a:r>
              <a:rPr lang="en-US" altLang="zh-CN" dirty="0" smtClean="0">
                <a:hlinkClick r:id="rId3"/>
              </a:rPr>
              <a:t>Facebook</a:t>
            </a:r>
            <a:r>
              <a:rPr lang="zh-CN" altLang="en-US" dirty="0" smtClean="0"/>
              <a:t>构建，即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最初的创建者。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采用的方法类似于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，即提供交互式体验的同时依然使用已有的存储在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上的数据集。它也需要安装在许多“节点”上，类似于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。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ANSI-SQL</a:t>
            </a:r>
            <a:r>
              <a:rPr lang="zh-CN" altLang="en-US" dirty="0" smtClean="0"/>
              <a:t>语法支持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可能是</a:t>
            </a:r>
            <a:r>
              <a:rPr lang="en-US" altLang="zh-CN" dirty="0" smtClean="0"/>
              <a:t>ANSI-92)</a:t>
            </a:r>
          </a:p>
          <a:p>
            <a:r>
              <a:rPr lang="en-US" altLang="zh-CN" dirty="0" smtClean="0"/>
              <a:t>JDBC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一个用于从已有数据源中读取数据的“连接器”集合。连接器包括：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Cassandra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Hive 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交互以实现模式共享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Presto</a:t>
            </a:r>
            <a:r>
              <a:rPr lang="zh-CN" altLang="en-US" dirty="0" smtClean="0"/>
              <a:t>的目标和</a:t>
            </a:r>
            <a:r>
              <a:rPr lang="en-US" altLang="zh-CN" dirty="0" err="1" smtClean="0"/>
              <a:t>Cloudera</a:t>
            </a:r>
            <a:r>
              <a:rPr lang="en-US" altLang="zh-CN" dirty="0" smtClean="0"/>
              <a:t> Impala</a:t>
            </a:r>
            <a:r>
              <a:rPr lang="zh-CN" altLang="en-US" dirty="0" smtClean="0"/>
              <a:t>一样。但是与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不同的是它并没有被一个主要的供应商支持，所以很不幸你在使用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的时候无法获得企业支持。但是有一些知名的、令人尊敬的技术公司已经在产品环境中使用它了，它大概是有社区的支持。与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相似的是，它的性能也依赖于特定的数据存储格式（</a:t>
            </a:r>
            <a:r>
              <a:rPr lang="en-US" altLang="zh-CN" dirty="0" err="1" smtClean="0">
                <a:hlinkClick r:id="rId4"/>
              </a:rPr>
              <a:t>RCFile</a:t>
            </a:r>
            <a:r>
              <a:rPr lang="zh-CN" altLang="en-US" dirty="0" smtClean="0"/>
              <a:t>）。老实地说，在部署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之前你需要仔细考虑自己是否有能力支持并调试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，如果你对它的这些方面满意并且相信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并不会遗弃开源版本的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，那么使用它。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6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F4A17-601B-4BAF-86A9-B5BE8A25FD2D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96E2-AFE0-472E-96DE-7F0980DB570D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6793-AD89-475E-87F5-30A1CF48BD96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2C2D-0057-4D2F-94E1-C07F2466E868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DCB8-DC59-460D-8A97-C05F7CC68D47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2286-6DF4-4FA0-A88D-C911E6AA1C99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714C-3504-423B-A15A-679ADE9D0CC4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75469-6568-4A1F-9415-EE96ED12385C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9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6F7E2-8ACB-4A1D-A1D0-7C38FFD9FE2C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5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2E20-83F5-47E9-8740-786EBEB3DD99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01E7-03D0-443B-85D5-89A4405F1527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E5C97-4447-44B5-B02F-B3F8D564D529}" type="datetime1">
              <a:rPr lang="en-US" altLang="zh-CN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4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ssues.apache.org/jira/browse/SPARK-63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://drill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://www.itweet.cn/about/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6155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SQL on 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70" y="3217825"/>
            <a:ext cx="2530059" cy="6325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77977" y="5618493"/>
            <a:ext cx="1753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/>
              <a:t>作者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itweet.cn</a:t>
            </a:r>
          </a:p>
          <a:p>
            <a:pPr>
              <a:defRPr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51" y="5941658"/>
            <a:ext cx="1572768" cy="8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</a:t>
            </a:r>
            <a:endParaRPr lang="zh-CN" altLang="en-US" dirty="0"/>
          </a:p>
        </p:txBody>
      </p:sp>
      <p:pic>
        <p:nvPicPr>
          <p:cNvPr id="2050" name="Picture 2" descr="http://image.slidesharecdn.com/clouderaimpala-121127164729-phpapp01/95/slide-11-638.jpg?13548657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17638"/>
            <a:ext cx="6696075" cy="50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56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Phoenix(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Phoenix</a:t>
            </a:r>
            <a:r>
              <a:rPr lang="zh-CN" altLang="en-US" sz="1800" dirty="0" smtClean="0"/>
              <a:t>实现类</a:t>
            </a:r>
            <a:r>
              <a:rPr lang="en-US" altLang="zh-CN" sz="1800" dirty="0" err="1" smtClean="0"/>
              <a:t>sql</a:t>
            </a:r>
            <a:r>
              <a:rPr lang="zh-CN" altLang="en-US" sz="1800" dirty="0" smtClean="0"/>
              <a:t>查询</a:t>
            </a:r>
            <a:r>
              <a:rPr lang="en-US" altLang="zh-CN" sz="1800" dirty="0" err="1" smtClean="0"/>
              <a:t>Nosql</a:t>
            </a:r>
            <a:r>
              <a:rPr lang="zh-CN" altLang="en-US" sz="1800" dirty="0" smtClean="0"/>
              <a:t>数据库</a:t>
            </a:r>
            <a:endParaRPr lang="en-US" altLang="zh-CN" sz="1800" dirty="0" smtClean="0"/>
          </a:p>
          <a:p>
            <a:r>
              <a:rPr lang="en-US" altLang="zh-CN" sz="1800" dirty="0"/>
              <a:t>Phoenix</a:t>
            </a:r>
            <a:r>
              <a:rPr lang="zh-CN" altLang="zh-CN" sz="1800" dirty="0"/>
              <a:t>将</a:t>
            </a:r>
            <a:r>
              <a:rPr lang="en-US" altLang="zh-CN" sz="1800" dirty="0"/>
              <a:t>Query Plan</a:t>
            </a:r>
            <a:r>
              <a:rPr lang="zh-CN" altLang="zh-CN" sz="1800" dirty="0"/>
              <a:t>直接使用</a:t>
            </a:r>
            <a:r>
              <a:rPr lang="en-US" altLang="zh-CN" sz="1800" dirty="0" err="1"/>
              <a:t>HBaseAPI</a:t>
            </a:r>
            <a:r>
              <a:rPr lang="zh-CN" altLang="zh-CN" sz="1800" dirty="0" smtClean="0"/>
              <a:t>实现</a:t>
            </a:r>
            <a:endParaRPr lang="en-US" altLang="zh-CN" sz="1800" dirty="0" smtClean="0"/>
          </a:p>
          <a:p>
            <a:r>
              <a:rPr lang="en-US" altLang="zh-CN" sz="1800" dirty="0" smtClean="0"/>
              <a:t>SQL</a:t>
            </a:r>
            <a:r>
              <a:rPr lang="zh-CN" altLang="en-US" sz="1800" dirty="0" smtClean="0"/>
              <a:t>语句解析为</a:t>
            </a:r>
            <a:r>
              <a:rPr lang="en-US" altLang="zh-CN" sz="1800" dirty="0" err="1" smtClean="0"/>
              <a:t>hbase</a:t>
            </a:r>
            <a:r>
              <a:rPr lang="zh-CN" altLang="en-US" sz="1800" dirty="0" smtClean="0"/>
              <a:t>查询语法</a:t>
            </a:r>
            <a:endParaRPr lang="en-US" altLang="zh-CN" sz="1800" dirty="0" smtClean="0"/>
          </a:p>
          <a:p>
            <a:endParaRPr lang="zh-CN" altLang="en-US" dirty="0"/>
          </a:p>
        </p:txBody>
      </p:sp>
      <p:pic>
        <p:nvPicPr>
          <p:cNvPr id="1026" name="Picture 2" descr="http://files.colabug.com/forum/201405/18/044721edloa7dtotomvzr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1720"/>
            <a:ext cx="6991887" cy="38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Presto</a:t>
            </a:r>
            <a:endParaRPr lang="zh-CN" altLang="en-US" dirty="0"/>
          </a:p>
        </p:txBody>
      </p:sp>
      <p:pic>
        <p:nvPicPr>
          <p:cNvPr id="4098" name="Picture 2" descr="http://static.oschina.net/uploads/space/2013/1107/071851_lSFS_1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1" y="2136617"/>
            <a:ext cx="7665658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Parquet,textfile</a:t>
            </a:r>
            <a:r>
              <a:rPr lang="zh-CN" altLang="en-US" dirty="0" smtClean="0"/>
              <a:t>性能？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 smtClean="0"/>
              <a:t>Parquet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亿级</a:t>
            </a:r>
            <a:r>
              <a:rPr lang="en-US" altLang="zh-CN" sz="2800" dirty="0" smtClean="0"/>
              <a:t>,5</a:t>
            </a:r>
            <a:r>
              <a:rPr lang="zh-CN" altLang="en-US" sz="2800" dirty="0" smtClean="0"/>
              <a:t>个维度</a:t>
            </a:r>
            <a:r>
              <a:rPr lang="en-US" altLang="zh-CN" sz="2800" dirty="0" smtClean="0"/>
              <a:t>group by)</a:t>
            </a:r>
          </a:p>
          <a:p>
            <a:pPr marL="0" indent="0">
              <a:buNone/>
            </a:pPr>
            <a:r>
              <a:rPr lang="en-US" altLang="zh-CN" dirty="0" smtClean="0"/>
              <a:t>																																																		</a:t>
            </a:r>
            <a:endParaRPr lang="en-US" altLang="zh-CN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Text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亿级</a:t>
            </a:r>
            <a:r>
              <a:rPr lang="en-US" altLang="zh-CN" sz="2800" dirty="0" smtClean="0"/>
              <a:t>,</a:t>
            </a:r>
            <a:r>
              <a:rPr lang="en-US" altLang="zh-CN" sz="2800" dirty="0"/>
              <a:t> ,5</a:t>
            </a:r>
            <a:r>
              <a:rPr lang="zh-CN" altLang="en-US" sz="2800" dirty="0"/>
              <a:t>个维度</a:t>
            </a:r>
            <a:r>
              <a:rPr lang="en-US" altLang="zh-CN" sz="2800" dirty="0"/>
              <a:t>group by</a:t>
            </a:r>
            <a:r>
              <a:rPr lang="en-US" altLang="zh-CN" sz="2800" dirty="0" smtClean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 smtClean="0"/>
              <a:t>		</a:t>
            </a:r>
            <a:endParaRPr lang="zh-CN" altLang="en-US" sz="1200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12802"/>
              </p:ext>
            </p:extLst>
          </p:nvPr>
        </p:nvGraphicFramePr>
        <p:xfrm>
          <a:off x="1427200" y="2106661"/>
          <a:ext cx="6289600" cy="13806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172"/>
                <a:gridCol w="1218172"/>
                <a:gridCol w="1218172"/>
                <a:gridCol w="2635084"/>
              </a:tblGrid>
              <a:tr h="225129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176.491s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4.899s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5.4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4.584s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9.92s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5.009s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57564"/>
              </p:ext>
            </p:extLst>
          </p:nvPr>
        </p:nvGraphicFramePr>
        <p:xfrm>
          <a:off x="1427200" y="4230250"/>
          <a:ext cx="6289600" cy="1363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172"/>
                <a:gridCol w="1218172"/>
                <a:gridCol w="1218172"/>
                <a:gridCol w="2635084"/>
              </a:tblGrid>
              <a:tr h="22237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808.005s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240.829s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2.7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238.893s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318.5s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9.1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Spark-</a:t>
                      </a:r>
                      <a:r>
                        <a:rPr lang="en-US" sz="1050" kern="100" dirty="0" err="1">
                          <a:effectLst/>
                        </a:rPr>
                        <a:t>sql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291.191s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8.9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29235" y="5972274"/>
            <a:ext cx="74855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集群配置：</a:t>
            </a:r>
            <a:r>
              <a:rPr lang="en-US" altLang="zh-CN" sz="1400" b="1" dirty="0"/>
              <a:t>mem:32g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cpu:32core</a:t>
            </a:r>
            <a:r>
              <a:rPr lang="zh-CN" altLang="en-US" sz="1400" b="1" dirty="0"/>
              <a:t>，软件版本：</a:t>
            </a:r>
            <a:r>
              <a:rPr lang="en-US" altLang="zh-CN" sz="1400" b="1" dirty="0" smtClean="0"/>
              <a:t>saprk1.2,impala2.2,hive0.13.1,hadoop2.4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		</a:t>
            </a:r>
            <a:r>
              <a:rPr lang="zh-CN" altLang="en-US" sz="1100" dirty="0" smtClean="0">
                <a:solidFill>
                  <a:srgbClr val="FF0000"/>
                </a:solidFill>
              </a:rPr>
              <a:t>注意：这里的资源消耗情况并不准确，是根据个人想法填写，仅作参考！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缓存表？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parksql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cache table(</a:t>
            </a:r>
            <a:r>
              <a:rPr lang="zh-CN" altLang="en-US" dirty="0" smtClean="0"/>
              <a:t>亿级</a:t>
            </a:r>
            <a:r>
              <a:rPr lang="en-US" altLang="zh-CN" dirty="0" smtClean="0"/>
              <a:t>,</a:t>
            </a:r>
            <a:r>
              <a:rPr lang="en-US" altLang="zh-CN" dirty="0"/>
              <a:t> ,5</a:t>
            </a:r>
            <a:r>
              <a:rPr lang="zh-CN" altLang="en-US" dirty="0"/>
              <a:t>个维度</a:t>
            </a:r>
            <a:r>
              <a:rPr lang="en-US" altLang="zh-CN" dirty="0"/>
              <a:t>group by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95030"/>
              </p:ext>
            </p:extLst>
          </p:nvPr>
        </p:nvGraphicFramePr>
        <p:xfrm>
          <a:off x="1264024" y="2572863"/>
          <a:ext cx="7153834" cy="3012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9978"/>
                <a:gridCol w="1190973"/>
                <a:gridCol w="1379286"/>
                <a:gridCol w="2983597"/>
              </a:tblGrid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154.805s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5GB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128.204s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9.6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365.958s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9.3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15.602s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7.707s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Spark-sql[nocache]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32.382s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Spark-sql[nocache]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32.941s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56446" y="5916707"/>
            <a:ext cx="72614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注意：这里的资源消耗情况并不准确，是根据个人想法填写，仅作参考！</a:t>
            </a:r>
          </a:p>
        </p:txBody>
      </p:sp>
    </p:spTree>
    <p:extLst>
      <p:ext uri="{BB962C8B-B14F-4D97-AF65-F5344CB8AC3E}">
        <p14:creationId xmlns:p14="http://schemas.microsoft.com/office/powerpoint/2010/main" val="3963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833" y="1611772"/>
            <a:ext cx="7464334" cy="42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格式转换？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512955"/>
              </p:ext>
            </p:extLst>
          </p:nvPr>
        </p:nvGraphicFramePr>
        <p:xfrm>
          <a:off x="1192306" y="1532967"/>
          <a:ext cx="6983506" cy="2205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3255"/>
                <a:gridCol w="1359954"/>
                <a:gridCol w="1934779"/>
                <a:gridCol w="1935518"/>
              </a:tblGrid>
              <a:tr h="44106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689.045s,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Orcfile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1566.637s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30.1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Parquetfile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1251.149s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68.1G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990.122s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98.6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57200" y="6216651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/>
              <a:t>生成各种文件格式严重消耗集群资源，如果为</a:t>
            </a:r>
            <a:r>
              <a:rPr lang="en-US" altLang="zh-CN" sz="1100" dirty="0" smtClean="0"/>
              <a:t>parquet</a:t>
            </a:r>
            <a:r>
              <a:rPr lang="zh-CN" altLang="en-US" sz="1100" dirty="0" smtClean="0"/>
              <a:t>格式生成情况！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89" y="3836904"/>
            <a:ext cx="5927318" cy="22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格式转换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493621"/>
              </p:ext>
            </p:extLst>
          </p:nvPr>
        </p:nvGraphicFramePr>
        <p:xfrm>
          <a:off x="1795781" y="1664208"/>
          <a:ext cx="5903469" cy="1340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105"/>
                <a:gridCol w="1149630"/>
                <a:gridCol w="819719"/>
                <a:gridCol w="2452015"/>
              </a:tblGrid>
              <a:tr h="283464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Impala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not support (RCFILE) file format. Supported formats are: (PARQUET, TEXTFILE)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781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8.84m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30.1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未测试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98.6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</a:t>
                      </a: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695196"/>
              </p:ext>
            </p:extLst>
          </p:nvPr>
        </p:nvGraphicFramePr>
        <p:xfrm>
          <a:off x="1795781" y="3352102"/>
          <a:ext cx="5903470" cy="121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105"/>
                <a:gridCol w="1149630"/>
                <a:gridCol w="1635556"/>
                <a:gridCol w="1636179"/>
              </a:tblGrid>
              <a:tr h="2436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Presto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14:54m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93.5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task_writer_count</a:t>
                      </a:r>
                      <a:r>
                        <a:rPr lang="en-US" sz="1050" kern="100" dirty="0">
                          <a:effectLst/>
                        </a:rPr>
                        <a:t>='8';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Orcfile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61:00m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16.2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未加调优参数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17.59m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82.2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未加调优参数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98.6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</a:t>
                      </a:r>
                      <a:r>
                        <a:rPr lang="en-US" sz="1050" kern="100" dirty="0">
                          <a:effectLst/>
                        </a:rPr>
                        <a:t>presto</a:t>
                      </a:r>
                      <a:r>
                        <a:rPr lang="zh-CN" sz="1050" kern="100" dirty="0">
                          <a:effectLst/>
                        </a:rPr>
                        <a:t>就是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格式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92508"/>
              </p:ext>
            </p:extLst>
          </p:nvPr>
        </p:nvGraphicFramePr>
        <p:xfrm>
          <a:off x="1795781" y="4926743"/>
          <a:ext cx="5903469" cy="1291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259"/>
                <a:gridCol w="1149630"/>
                <a:gridCol w="1458401"/>
                <a:gridCol w="1636179"/>
              </a:tblGrid>
              <a:tr h="25823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Sparksql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4.3m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4.4 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30.1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</a:t>
                      </a:r>
                      <a:r>
                        <a:rPr lang="zh-CN" sz="1050" kern="100">
                          <a:effectLst/>
                        </a:rPr>
                        <a:t>压缩比例最高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10.4m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69.4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生成</a:t>
                      </a:r>
                      <a:r>
                        <a:rPr lang="en-US" sz="1050" kern="100" dirty="0">
                          <a:effectLst/>
                        </a:rPr>
                        <a:t>part-r-00001.parquet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未测试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98.6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默认就是</a:t>
                      </a: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r>
                        <a:rPr lang="zh-CN" sz="1050" kern="100" dirty="0">
                          <a:effectLst/>
                        </a:rPr>
                        <a:t>格式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9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</a:t>
            </a:r>
            <a:r>
              <a:rPr lang="en-US" altLang="zh-CN" sz="3200" dirty="0" smtClean="0">
                <a:solidFill>
                  <a:srgbClr val="FF0000"/>
                </a:solidFill>
              </a:rPr>
              <a:t>_join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487395"/>
              </p:ext>
            </p:extLst>
          </p:nvPr>
        </p:nvGraphicFramePr>
        <p:xfrm>
          <a:off x="1375411" y="1489171"/>
          <a:ext cx="6781038" cy="2205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815"/>
                <a:gridCol w="691900"/>
                <a:gridCol w="1198693"/>
                <a:gridCol w="1650715"/>
                <a:gridCol w="983080"/>
                <a:gridCol w="1080835"/>
              </a:tblGrid>
              <a:tr h="30430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文件大小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1600s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93.4 G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文件为</a:t>
                      </a: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生成的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表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test_rcfile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1118681226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262684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Presto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700s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1175.29s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230.4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689.047s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8.6 GB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5120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Sparksql[chache]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?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效率提升不明显</a:t>
                      </a:r>
                      <a:r>
                        <a:rPr lang="en-US" sz="1050" kern="100" dirty="0">
                          <a:effectLst/>
                        </a:rPr>
                        <a:t>,</a:t>
                      </a: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03514"/>
              </p:ext>
            </p:extLst>
          </p:nvPr>
        </p:nvGraphicFramePr>
        <p:xfrm>
          <a:off x="1375410" y="3994626"/>
          <a:ext cx="6845047" cy="2058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913"/>
                <a:gridCol w="698431"/>
                <a:gridCol w="1210008"/>
                <a:gridCol w="1666297"/>
                <a:gridCol w="992361"/>
                <a:gridCol w="1091037"/>
              </a:tblGrid>
              <a:tr h="28411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文件大小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300s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93.4 G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文件为</a:t>
                      </a: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生成的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表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test_rcfile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1118681226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262684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Presto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60s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100M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2.67s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40 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7.0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7999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Sparksql[chache]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?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效率提升不明显</a:t>
                      </a:r>
                      <a:r>
                        <a:rPr lang="en-US" sz="1050" kern="100" dirty="0">
                          <a:effectLst/>
                        </a:rPr>
                        <a:t>,</a:t>
                      </a: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2400" dirty="0" smtClean="0"/>
              <a:t>生成各种不同文件格式时间换空间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200" dirty="0" smtClean="0"/>
              <a:t>	</a:t>
            </a:r>
            <a:r>
              <a:rPr lang="en-US" altLang="zh-CN" sz="2200" dirty="0"/>
              <a:t>-</a:t>
            </a:r>
            <a:r>
              <a:rPr lang="en-US" altLang="zh-CN" sz="2200" dirty="0" err="1"/>
              <a:t>orc,rcfile,parquet,textfile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2200" dirty="0"/>
              <a:t>	-</a:t>
            </a:r>
            <a:r>
              <a:rPr lang="zh-CN" altLang="en-US" sz="2200" dirty="0"/>
              <a:t>文件格式转换效率确实不</a:t>
            </a:r>
            <a:r>
              <a:rPr lang="zh-CN" altLang="en-US" sz="2200" dirty="0" smtClean="0"/>
              <a:t>高</a:t>
            </a:r>
            <a:endParaRPr lang="en-US" altLang="zh-CN" sz="2200" dirty="0" smtClean="0"/>
          </a:p>
          <a:p>
            <a:pPr marL="0" indent="0">
              <a:buNone/>
            </a:pPr>
            <a:endParaRPr lang="en-US" altLang="zh-CN" sz="3100" dirty="0"/>
          </a:p>
          <a:p>
            <a:r>
              <a:rPr lang="zh-CN" altLang="en-US" sz="2400" dirty="0" smtClean="0"/>
              <a:t>各种</a:t>
            </a:r>
            <a:r>
              <a:rPr lang="en-US" altLang="zh-CN" sz="2400" dirty="0" err="1"/>
              <a:t>oom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overcommit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sz="2000" dirty="0" smtClean="0"/>
              <a:t>	- yarn</a:t>
            </a:r>
            <a:r>
              <a:rPr lang="zh-CN" altLang="en-US" sz="2000" dirty="0" smtClean="0"/>
              <a:t>资源调优</a:t>
            </a:r>
            <a:endParaRPr lang="en-US" altLang="zh-CN" sz="2000" dirty="0" smtClean="0"/>
          </a:p>
          <a:p>
            <a:pPr marL="0" lvl="0" indent="0">
              <a:buNone/>
            </a:pPr>
            <a:r>
              <a:rPr lang="en-US" altLang="zh-CN" sz="2000" dirty="0"/>
              <a:t>	-Container xxx is running beyond physical memory </a:t>
            </a:r>
            <a:r>
              <a:rPr lang="en-US" altLang="zh-CN" sz="2000" dirty="0" smtClean="0"/>
              <a:t>limits</a:t>
            </a:r>
          </a:p>
          <a:p>
            <a:pPr marL="0" lv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-</a:t>
            </a:r>
            <a:r>
              <a:rPr lang="en-US" altLang="zh-CN" sz="2000" dirty="0"/>
              <a:t> Java heap space(YARN)</a:t>
            </a:r>
            <a:r>
              <a:rPr lang="en-US" altLang="zh-CN" sz="2000" dirty="0" smtClean="0"/>
              <a:t> </a:t>
            </a:r>
          </a:p>
          <a:p>
            <a:pPr marL="0" lvl="0" indent="0">
              <a:buNone/>
            </a:pPr>
            <a:endParaRPr lang="en-US" altLang="zh-CN" dirty="0" smtClean="0"/>
          </a:p>
          <a:p>
            <a:r>
              <a:rPr lang="zh-CN" altLang="en-US" sz="2400" dirty="0" smtClean="0"/>
              <a:t>都是吃内存大户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内存是个大问题！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en-US" altLang="zh-CN" sz="2000" dirty="0" smtClean="0"/>
              <a:t>	-</a:t>
            </a:r>
            <a:r>
              <a:rPr lang="zh-CN" altLang="en-US" sz="2000" dirty="0"/>
              <a:t>各种列式存储格式超级耗内存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	-</a:t>
            </a:r>
            <a:r>
              <a:rPr lang="en-US" altLang="zh-CN" sz="2000" dirty="0"/>
              <a:t>impala</a:t>
            </a:r>
            <a:r>
              <a:rPr lang="zh-CN" altLang="en-US" sz="2000" dirty="0"/>
              <a:t>入门级</a:t>
            </a:r>
            <a:r>
              <a:rPr lang="en-US" altLang="zh-CN" sz="2000" dirty="0"/>
              <a:t>mem:128g</a:t>
            </a:r>
            <a:r>
              <a:rPr lang="en-US" altLang="zh-CN" sz="2000" dirty="0" smtClean="0"/>
              <a:t>+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400" dirty="0" smtClean="0"/>
              <a:t>性能调优</a:t>
            </a:r>
            <a:r>
              <a:rPr lang="en-US" altLang="zh-CN" sz="2400" dirty="0" smtClean="0"/>
              <a:t>,</a:t>
            </a:r>
            <a:r>
              <a:rPr lang="zh-CN" altLang="en-US" sz="2400" dirty="0"/>
              <a:t>调</a:t>
            </a:r>
            <a:r>
              <a:rPr lang="zh-CN" altLang="en-US" sz="2400" dirty="0" smtClean="0"/>
              <a:t>错参数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整个系统奔溃！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000" dirty="0"/>
              <a:t>	-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步错</a:t>
            </a:r>
            <a:r>
              <a:rPr lang="en-US" altLang="zh-CN" sz="2000" dirty="0"/>
              <a:t>,</a:t>
            </a:r>
            <a:r>
              <a:rPr lang="zh-CN" altLang="en-US" sz="2000" dirty="0"/>
              <a:t>满盘皆输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dirty="0" smtClean="0"/>
              <a:t>  	-</a:t>
            </a:r>
            <a:r>
              <a:rPr lang="zh-CN" altLang="en-US" sz="2000" dirty="0" smtClean="0"/>
              <a:t>运</a:t>
            </a:r>
            <a:r>
              <a:rPr lang="zh-CN" altLang="en-US" sz="2000" dirty="0"/>
              <a:t>维需要有敬畏之心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充分验证理解各种调养参数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不如不如不调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选择绕过！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5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走向分布式？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	             </a:t>
            </a:r>
            <a:r>
              <a:rPr lang="zh-CN" altLang="en-US" dirty="0" smtClean="0"/>
              <a:t>一</a:t>
            </a:r>
            <a:r>
              <a:rPr lang="zh-CN" altLang="en-US" dirty="0"/>
              <a:t>个系统走向</a:t>
            </a:r>
            <a:r>
              <a:rPr lang="zh-CN" altLang="en-US" dirty="0" smtClean="0"/>
              <a:t>分布式</a:t>
            </a:r>
            <a:r>
              <a:rPr lang="zh-CN" altLang="en-US" dirty="0"/>
              <a:t>，一定有其不得不为的理由。 </a:t>
            </a:r>
            <a:r>
              <a:rPr lang="zh-CN" altLang="en-US" dirty="0" smtClean="0"/>
              <a:t>可扩展性是</a:t>
            </a:r>
            <a:r>
              <a:rPr lang="zh-CN" altLang="en-US" dirty="0"/>
              <a:t>最常见的理由之一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            我</a:t>
            </a:r>
            <a:r>
              <a:rPr lang="zh-CN" altLang="en-US" dirty="0"/>
              <a:t>先简单的</a:t>
            </a:r>
            <a:r>
              <a:rPr lang="zh-CN" altLang="en-US" dirty="0" smtClean="0"/>
              <a:t>将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可伸缩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的</a:t>
            </a:r>
            <a:r>
              <a:rPr lang="zh-CN" altLang="en-US" dirty="0"/>
              <a:t>需求分成两种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      • </a:t>
            </a:r>
            <a:r>
              <a:rPr lang="en-US" altLang="zh-CN" dirty="0"/>
              <a:t>Data Scalability: </a:t>
            </a:r>
            <a:r>
              <a:rPr lang="zh-CN" altLang="en-US" dirty="0"/>
              <a:t>单台机器的容量不足以 </a:t>
            </a:r>
            <a:r>
              <a:rPr lang="en-US" altLang="zh-CN" dirty="0"/>
              <a:t>(</a:t>
            </a:r>
            <a:r>
              <a:rPr lang="zh-CN" altLang="en-US" dirty="0"/>
              <a:t>经济的</a:t>
            </a:r>
            <a:r>
              <a:rPr lang="en-US" altLang="zh-CN" dirty="0"/>
              <a:t>) </a:t>
            </a:r>
            <a:r>
              <a:rPr lang="zh-CN" altLang="en-US" dirty="0"/>
              <a:t>承载所有资料，所以</a:t>
            </a:r>
            <a:r>
              <a:rPr lang="zh-CN" altLang="en-US" dirty="0" smtClean="0"/>
              <a:t>需要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分散。如：</a:t>
            </a:r>
            <a:r>
              <a:rPr lang="en-US" altLang="zh-CN" dirty="0" err="1" smtClean="0"/>
              <a:t>NoSQL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     • </a:t>
            </a:r>
            <a:r>
              <a:rPr lang="en-US" altLang="zh-CN" dirty="0"/>
              <a:t>Computing Scalability: </a:t>
            </a:r>
            <a:r>
              <a:rPr lang="zh-CN" altLang="en-US" dirty="0"/>
              <a:t>单台机器的运算能力不足以 </a:t>
            </a:r>
            <a:r>
              <a:rPr lang="en-US" altLang="zh-CN" dirty="0"/>
              <a:t>(</a:t>
            </a:r>
            <a:r>
              <a:rPr lang="zh-CN" altLang="en-US" dirty="0"/>
              <a:t>经济的</a:t>
            </a:r>
            <a:r>
              <a:rPr lang="en-US" altLang="zh-CN" dirty="0"/>
              <a:t>) </a:t>
            </a:r>
            <a:r>
              <a:rPr lang="zh-CN" altLang="en-US" dirty="0"/>
              <a:t>及时完成</a:t>
            </a:r>
            <a:r>
              <a:rPr lang="zh-CN" altLang="en-US" dirty="0" smtClean="0"/>
              <a:t>运算所</a:t>
            </a:r>
            <a:r>
              <a:rPr lang="en-US" altLang="zh-CN" dirty="0" smtClean="0"/>
              <a:t>	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</a:t>
            </a:r>
            <a:r>
              <a:rPr lang="zh-CN" altLang="en-US" dirty="0" smtClean="0"/>
              <a:t>以需要</a:t>
            </a:r>
            <a:r>
              <a:rPr lang="zh-CN" altLang="en-US" dirty="0"/>
              <a:t>分散。如：科学运算</a:t>
            </a:r>
            <a:r>
              <a:rPr lang="zh-CN" altLang="en-US" dirty="0" smtClean="0"/>
              <a:t>。不管是哪一种需求，</a:t>
            </a:r>
            <a:r>
              <a:rPr lang="zh-CN" altLang="en-US" dirty="0"/>
              <a:t>在决定采用</a:t>
            </a:r>
            <a:r>
              <a:rPr lang="zh-CN" altLang="en-US" dirty="0" smtClean="0"/>
              <a:t>分布式架构时，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</a:t>
            </a:r>
            <a:r>
              <a:rPr lang="zh-CN" altLang="en-US" dirty="0" smtClean="0"/>
              <a:t>就</a:t>
            </a:r>
            <a:r>
              <a:rPr lang="zh-CN" altLang="en-US" dirty="0"/>
              <a:t>几乎注定要接受一些牺牲：</a:t>
            </a:r>
            <a:br>
              <a:rPr lang="zh-CN" altLang="en-US" dirty="0"/>
            </a:br>
            <a:r>
              <a:rPr lang="en-US" altLang="zh-CN" dirty="0" smtClean="0"/>
              <a:t>		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1.</a:t>
            </a:r>
            <a:r>
              <a:rPr lang="zh-CN" altLang="en-US" dirty="0" smtClean="0"/>
              <a:t>牺牲</a:t>
            </a:r>
            <a:r>
              <a:rPr lang="zh-CN" altLang="en-US" dirty="0"/>
              <a:t>效率：网路延迟与节点间的协调，都会降低执行效率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2. </a:t>
            </a:r>
            <a:r>
              <a:rPr lang="zh-CN" altLang="en-US" dirty="0"/>
              <a:t>牺牲 </a:t>
            </a:r>
            <a:r>
              <a:rPr lang="en-US" altLang="zh-CN" dirty="0"/>
              <a:t>AP </a:t>
            </a:r>
            <a:r>
              <a:rPr lang="zh-CN" altLang="en-US" dirty="0"/>
              <a:t>弹性：有些在单机上能执行的运算，无法轻易在</a:t>
            </a:r>
            <a:r>
              <a:rPr lang="zh-CN" altLang="en-US" dirty="0" smtClean="0"/>
              <a:t>分布式</a:t>
            </a:r>
            <a:r>
              <a:rPr lang="zh-CN" altLang="en-US" dirty="0"/>
              <a:t>环境中完成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3.</a:t>
            </a:r>
            <a:r>
              <a:rPr lang="zh-CN" altLang="en-US" dirty="0" smtClean="0"/>
              <a:t>牺牲</a:t>
            </a:r>
            <a:r>
              <a:rPr lang="zh-CN" altLang="en-US" dirty="0"/>
              <a:t>维护维运能力：分散式架构的问题常常很难重现，也很难</a:t>
            </a:r>
            <a:r>
              <a:rPr lang="zh-CN" altLang="en-US" dirty="0" smtClean="0"/>
              <a:t>追踪</a:t>
            </a:r>
            <a:r>
              <a:rPr lang="en-US" altLang="zh-CN" dirty="0"/>
              <a:t>.</a:t>
            </a:r>
            <a:r>
              <a:rPr lang="zh-CN" altLang="en-US" dirty="0" smtClean="0"/>
              <a:t>另外</a:t>
            </a:r>
            <a:r>
              <a:rPr lang="zh-CN" altLang="en-US" dirty="0"/>
              <a:t>，跟单机</a:t>
            </a:r>
            <a:r>
              <a:rPr lang="zh-CN" altLang="en-US" dirty="0" smtClean="0"/>
              <a:t>系</a:t>
            </a: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统一</a:t>
            </a:r>
            <a:r>
              <a:rPr lang="zh-CN" altLang="en-US" dirty="0"/>
              <a:t>样，也有一些系统设计上的 </a:t>
            </a:r>
            <a:r>
              <a:rPr lang="en-US" altLang="zh-CN" dirty="0" smtClean="0"/>
              <a:t>tradeoffs(</a:t>
            </a:r>
            <a:r>
              <a:rPr lang="zh-CN" altLang="en-US" dirty="0"/>
              <a:t>权衡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4. </a:t>
            </a:r>
            <a:r>
              <a:rPr lang="en-US" altLang="zh-CN" dirty="0"/>
              <a:t>CPU </a:t>
            </a:r>
            <a:r>
              <a:rPr lang="zh-CN" altLang="en-US" dirty="0"/>
              <a:t>使用效率优化或是 </a:t>
            </a:r>
            <a:r>
              <a:rPr lang="en-US" altLang="zh-CN" dirty="0"/>
              <a:t>IO </a:t>
            </a:r>
            <a:r>
              <a:rPr lang="zh-CN" altLang="en-US" dirty="0"/>
              <a:t>效率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5.</a:t>
            </a:r>
            <a:r>
              <a:rPr lang="zh-CN" altLang="en-US" dirty="0" smtClean="0"/>
              <a:t>读取</a:t>
            </a:r>
            <a:r>
              <a:rPr lang="zh-CN" altLang="en-US" dirty="0"/>
              <a:t>优化或是写入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6. </a:t>
            </a:r>
            <a:r>
              <a:rPr lang="zh-CN" altLang="en-US" dirty="0"/>
              <a:t>吞吐率</a:t>
            </a:r>
            <a:r>
              <a:rPr lang="zh-CN" altLang="en-US" dirty="0" smtClean="0"/>
              <a:t>优化</a:t>
            </a:r>
            <a:r>
              <a:rPr lang="zh-CN" altLang="en-US" dirty="0"/>
              <a:t>或是 </a:t>
            </a:r>
            <a:r>
              <a:rPr lang="zh-CN" altLang="en-US" dirty="0" smtClean="0"/>
              <a:t>网络延迟优化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7.</a:t>
            </a:r>
            <a:r>
              <a:rPr lang="zh-CN" altLang="en-US" dirty="0" smtClean="0"/>
              <a:t>资料</a:t>
            </a:r>
            <a:r>
              <a:rPr lang="zh-CN" altLang="en-US" dirty="0"/>
              <a:t>一致性或是资料可得</a:t>
            </a:r>
            <a:r>
              <a:rPr lang="zh-CN" altLang="en-US" dirty="0" smtClean="0"/>
              <a:t>性</a:t>
            </a:r>
            <a:r>
              <a:rPr lang="en-US" altLang="zh-CN" dirty="0" smtClean="0"/>
              <a:t>,</a:t>
            </a:r>
            <a:r>
              <a:rPr lang="zh-CN" altLang="en-US" dirty="0"/>
              <a:t>选择了不同的 </a:t>
            </a:r>
            <a:r>
              <a:rPr lang="en-US" altLang="zh-CN" dirty="0"/>
              <a:t>tradeoff</a:t>
            </a:r>
            <a:r>
              <a:rPr lang="zh-CN" altLang="en-US" dirty="0"/>
              <a:t>，就会有不同的系统架构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Yarn/Mr2</a:t>
            </a:r>
            <a:r>
              <a:rPr lang="zh-CN" altLang="en-US" dirty="0" smtClean="0"/>
              <a:t>资源分配？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– </a:t>
            </a:r>
            <a:r>
              <a:rPr lang="en-US" altLang="zh-CN" dirty="0"/>
              <a:t>Job</a:t>
            </a:r>
            <a:r>
              <a:rPr lang="zh-CN" altLang="en-US" dirty="0" smtClean="0"/>
              <a:t>设置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mapreduce.job.reduces</a:t>
            </a:r>
            <a:r>
              <a:rPr lang="en-US" altLang="zh-CN" dirty="0"/>
              <a:t> </a:t>
            </a:r>
            <a:r>
              <a:rPr lang="zh-CN" altLang="en-US" dirty="0"/>
              <a:t>根据情况设置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/>
              <a:t>(</a:t>
            </a:r>
            <a:r>
              <a:rPr lang="zh-CN" altLang="en-US" dirty="0"/>
              <a:t>节点数 * </a:t>
            </a:r>
            <a:r>
              <a:rPr lang="en-US" altLang="zh-CN" dirty="0"/>
              <a:t>reduce slot</a:t>
            </a:r>
            <a:r>
              <a:rPr lang="zh-CN" altLang="en-US" dirty="0"/>
              <a:t>数</a:t>
            </a:r>
            <a:r>
              <a:rPr lang="en-US" altLang="zh-CN" dirty="0"/>
              <a:t>) </a:t>
            </a:r>
            <a:r>
              <a:rPr lang="zh-CN" altLang="en-US" dirty="0"/>
              <a:t>的倍数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mapreduce.client.submit.file.replication</a:t>
            </a:r>
            <a:r>
              <a:rPr lang="en-US" altLang="zh-CN" dirty="0"/>
              <a:t> </a:t>
            </a:r>
            <a:r>
              <a:rPr lang="zh-CN" altLang="en-US" dirty="0"/>
              <a:t>我觉得</a:t>
            </a:r>
            <a:r>
              <a:rPr lang="en-US" altLang="zh-CN" dirty="0"/>
              <a:t>2</a:t>
            </a:r>
            <a:r>
              <a:rPr lang="zh-CN" altLang="en-US" dirty="0"/>
              <a:t>足以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mapreduce.map.output.compress</a:t>
            </a:r>
            <a:r>
              <a:rPr lang="en-US" altLang="zh-CN" dirty="0"/>
              <a:t> + codec</a:t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mapreduce.task.io.sort.factor</a:t>
            </a:r>
            <a:r>
              <a:rPr lang="en-US" altLang="zh-CN" dirty="0"/>
              <a:t> = 10 or more</a:t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mapreduce.task.io.sort.mb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mapreduce.map.sort.spill.percent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io.sort.spill.percent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mapreduce.reduce.shuffle.parallelcopies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sqrt</a:t>
            </a:r>
            <a:r>
              <a:rPr lang="en-US" altLang="zh-CN" dirty="0"/>
              <a:t>(</a:t>
            </a:r>
            <a:r>
              <a:rPr lang="zh-CN" altLang="en-US" dirty="0"/>
              <a:t>节点数* </a:t>
            </a:r>
            <a:r>
              <a:rPr lang="en-US" altLang="zh-CN" dirty="0"/>
              <a:t>map slot</a:t>
            </a:r>
            <a:r>
              <a:rPr lang="zh-CN" altLang="en-US" dirty="0"/>
              <a:t>数</a:t>
            </a:r>
            <a:r>
              <a:rPr lang="en-US" altLang="zh-CN" dirty="0"/>
              <a:t>) </a:t>
            </a:r>
            <a:r>
              <a:rPr lang="zh-CN" altLang="en-US" dirty="0"/>
              <a:t>与 </a:t>
            </a:r>
            <a:r>
              <a:rPr lang="en-US" altLang="zh-CN" dirty="0"/>
              <a:t>(</a:t>
            </a:r>
            <a:r>
              <a:rPr lang="zh-CN" altLang="en-US" dirty="0"/>
              <a:t>节点数 * </a:t>
            </a:r>
            <a:r>
              <a:rPr lang="en-US" altLang="zh-CN" dirty="0"/>
              <a:t>map slot</a:t>
            </a:r>
            <a:r>
              <a:rPr lang="zh-CN" altLang="en-US" dirty="0"/>
              <a:t>数</a:t>
            </a:r>
            <a:r>
              <a:rPr lang="en-US" altLang="zh-CN" dirty="0"/>
              <a:t>)/2 </a:t>
            </a:r>
            <a:r>
              <a:rPr lang="zh-CN" altLang="en-US" dirty="0"/>
              <a:t>之间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zh-CN" altLang="en-US" dirty="0"/>
              <a:t>其他： </a:t>
            </a:r>
            <a:r>
              <a:rPr lang="en-US" altLang="zh-CN" dirty="0" err="1"/>
              <a:t>io.file.buffer.size</a:t>
            </a:r>
            <a:r>
              <a:rPr lang="en-US" altLang="zh-CN" dirty="0"/>
              <a:t> = 128KB for </a:t>
            </a:r>
            <a:r>
              <a:rPr lang="en-US" altLang="zh-CN" dirty="0" err="1"/>
              <a:t>SequenceFiles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Yarn/Mr2</a:t>
            </a:r>
            <a:r>
              <a:rPr lang="zh-CN" altLang="en-US" dirty="0"/>
              <a:t>资源分配？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MapReduce</a:t>
            </a:r>
            <a:r>
              <a:rPr lang="en-US" altLang="zh-CN" b="1" dirty="0"/>
              <a:t> / Yarn </a:t>
            </a:r>
            <a:r>
              <a:rPr lang="zh-CN" altLang="en-US" dirty="0" smtClean="0"/>
              <a:t>资源分配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/>
              <a:t>map slot / reduce slot </a:t>
            </a:r>
            <a:r>
              <a:rPr lang="zh-CN" altLang="en-US" dirty="0"/>
              <a:t>数怎么来的？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NodeManager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</a:t>
            </a:r>
            <a:r>
              <a:rPr lang="en-US" altLang="zh-CN" dirty="0"/>
              <a:t> •</a:t>
            </a:r>
            <a:r>
              <a:rPr lang="en-US" altLang="zh-CN" dirty="0" smtClean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yarn.nodemanager.resource.cpu-vcores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</a:t>
            </a:r>
            <a:r>
              <a:rPr lang="en-US" altLang="zh-CN" dirty="0"/>
              <a:t>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内存</a:t>
            </a:r>
            <a:r>
              <a:rPr lang="zh-CN" altLang="en-US" dirty="0"/>
              <a:t>： </a:t>
            </a:r>
            <a:r>
              <a:rPr lang="en-US" altLang="zh-CN" dirty="0" err="1"/>
              <a:t>yarn.nodemanager.resource.memory-mb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/>
              <a:t>map slot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/>
              <a:t>client side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mapreduce.map.cpu.vcores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内存： </a:t>
            </a:r>
            <a:r>
              <a:rPr lang="en-US" altLang="zh-CN" dirty="0" err="1"/>
              <a:t>mapreduce.map.memory.mb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Heap Size</a:t>
            </a:r>
            <a:r>
              <a:rPr lang="zh-CN" altLang="en-US" dirty="0"/>
              <a:t>：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在</a:t>
            </a:r>
            <a:r>
              <a:rPr lang="en-US" altLang="zh-CN" dirty="0" err="1"/>
              <a:t>mapreduce.map.java.opts</a:t>
            </a:r>
            <a:r>
              <a:rPr lang="zh-CN" altLang="en-US" dirty="0"/>
              <a:t>做相同调整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/>
              <a:t>reduce slot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/>
              <a:t>client side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mapreduce.reduce.cpu.vcores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内存： </a:t>
            </a:r>
            <a:r>
              <a:rPr lang="en-US" altLang="zh-CN" dirty="0" err="1"/>
              <a:t>mapreduce.reduce.memory.mb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Heap Size</a:t>
            </a:r>
            <a:r>
              <a:rPr lang="zh-CN" altLang="en-US" dirty="0"/>
              <a:t>：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在</a:t>
            </a:r>
            <a:r>
              <a:rPr lang="en-US" altLang="zh-CN" dirty="0" err="1"/>
              <a:t>mapreduce.reduce.java.opts</a:t>
            </a:r>
            <a:r>
              <a:rPr lang="zh-CN" altLang="en-US" dirty="0"/>
              <a:t>做相同</a:t>
            </a:r>
            <a:r>
              <a:rPr lang="zh-CN" altLang="en-US" dirty="0" smtClean="0"/>
              <a:t>调整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zh-CN" altLang="en-US" dirty="0"/>
              <a:t>注意</a:t>
            </a:r>
            <a:r>
              <a:rPr lang="en-US" altLang="zh-CN" b="1" dirty="0" err="1"/>
              <a:t>ApplicationMaster</a:t>
            </a:r>
            <a:r>
              <a:rPr lang="zh-CN" altLang="en-US" dirty="0"/>
              <a:t>也是要占内存和</a:t>
            </a:r>
            <a:r>
              <a:rPr lang="en-US" altLang="zh-CN" b="1" dirty="0"/>
              <a:t>CPU core</a:t>
            </a:r>
            <a:r>
              <a:rPr lang="zh-CN" altLang="en-US" dirty="0"/>
              <a:t>的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Yarn/Mr2</a:t>
            </a:r>
            <a:r>
              <a:rPr lang="zh-CN" altLang="en-US" dirty="0"/>
              <a:t>资源分配？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MapReduce</a:t>
            </a:r>
            <a:r>
              <a:rPr lang="en-US" altLang="zh-CN" b="1" dirty="0"/>
              <a:t> / Yarn </a:t>
            </a:r>
            <a:r>
              <a:rPr lang="zh-CN" altLang="en-US" dirty="0"/>
              <a:t>资源分配、设置与调</a:t>
            </a:r>
            <a:r>
              <a:rPr lang="zh-CN" altLang="en-US" dirty="0" smtClean="0"/>
              <a:t>优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 err="1"/>
              <a:t>ResourceManager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zh-CN" altLang="en-US" dirty="0"/>
              <a:t>资源分配尽量与</a:t>
            </a:r>
            <a:r>
              <a:rPr lang="en-US" altLang="zh-CN" dirty="0" err="1"/>
              <a:t>NodeManager</a:t>
            </a:r>
            <a:r>
              <a:rPr lang="zh-CN" altLang="en-US" dirty="0"/>
              <a:t>端保持一致</a:t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/>
              <a:t>Trouble Shooting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/>
              <a:t>Container XXX is running beyond virtual memory </a:t>
            </a:r>
            <a:r>
              <a:rPr lang="en-US" altLang="zh-CN" dirty="0" err="1"/>
              <a:t>lim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 err="1"/>
              <a:t>NodeManager</a:t>
            </a:r>
            <a:r>
              <a:rPr lang="zh-CN" altLang="en-US" dirty="0"/>
              <a:t>端设置，类似系统层面的</a:t>
            </a:r>
            <a:r>
              <a:rPr lang="en-US" altLang="zh-CN" dirty="0"/>
              <a:t>overcommit</a:t>
            </a:r>
            <a:r>
              <a:rPr lang="zh-CN" altLang="en-US" dirty="0"/>
              <a:t>问题</a:t>
            </a:r>
            <a:br>
              <a:rPr lang="zh-CN" altLang="en-US" dirty="0"/>
            </a:br>
            <a:r>
              <a:rPr lang="en-US" altLang="zh-CN" dirty="0" smtClean="0"/>
              <a:t>				– </a:t>
            </a:r>
            <a:r>
              <a:rPr lang="en-US" altLang="zh-CN" dirty="0" err="1"/>
              <a:t>yarn.nodemanager.vmem</a:t>
            </a:r>
            <a:r>
              <a:rPr lang="en-US" altLang="zh-CN" dirty="0"/>
              <a:t>-</a:t>
            </a:r>
            <a:r>
              <a:rPr lang="en-US" altLang="zh-CN" dirty="0" err="1"/>
              <a:t>pmem</a:t>
            </a:r>
            <a:r>
              <a:rPr lang="en-US" altLang="zh-CN" dirty="0"/>
              <a:t>-ratio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或者</a:t>
            </a:r>
            <a:r>
              <a:rPr lang="en-US" altLang="zh-CN" dirty="0" err="1"/>
              <a:t>yarn.nodemanager.vmem</a:t>
            </a:r>
            <a:r>
              <a:rPr lang="en-US" altLang="zh-CN" dirty="0"/>
              <a:t>-check-enabled</a:t>
            </a:r>
            <a:r>
              <a:rPr lang="zh-CN" altLang="en-US" dirty="0"/>
              <a:t>， </a:t>
            </a:r>
            <a:r>
              <a:rPr lang="en-US" altLang="zh-CN" dirty="0"/>
              <a:t>false</a:t>
            </a:r>
            <a:r>
              <a:rPr lang="zh-CN" altLang="en-US" dirty="0"/>
              <a:t>掉</a:t>
            </a:r>
            <a:br>
              <a:rPr lang="zh-CN" altLang="en-US" dirty="0"/>
            </a:br>
            <a:r>
              <a:rPr lang="en-US" altLang="zh-CN" dirty="0" smtClean="0"/>
              <a:t>	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– </a:t>
            </a:r>
            <a:r>
              <a:rPr lang="en-US" altLang="zh-CN" dirty="0"/>
              <a:t>OOM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zh-CN" altLang="en-US" dirty="0"/>
              <a:t>内存、 </a:t>
            </a:r>
            <a:r>
              <a:rPr lang="en-US" altLang="zh-CN" dirty="0" smtClean="0"/>
              <a:t>Heap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zh-CN" altLang="en-US" dirty="0"/>
              <a:t>编码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mapreduce.map.output.compress.codec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mapreduce.output.fileoutputformat.compress.codec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mapreduce.output.fileoutputformat.compress.type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 err="1"/>
              <a:t>org.apache.hadoop.io.compress.DefaultCodec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 err="1"/>
              <a:t>org.apache.hadoop.io.compress.SnappyCodec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/>
              <a:t>org.apache.hadoop.io.compress.BZip2Codec / </a:t>
            </a:r>
            <a:r>
              <a:rPr lang="en-US" altLang="zh-CN" dirty="0" err="1"/>
              <a:t>GzipCodec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Hive-</a:t>
            </a:r>
            <a:r>
              <a:rPr lang="zh-CN" altLang="en-US" dirty="0" smtClean="0"/>
              <a:t>调优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4945" y="1548880"/>
            <a:ext cx="8966720" cy="57010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› </a:t>
            </a:r>
            <a:r>
              <a:rPr lang="en-US" altLang="zh-CN" b="1" dirty="0"/>
              <a:t>reducer</a:t>
            </a:r>
            <a:r>
              <a:rPr lang="zh-CN" altLang="en-US" dirty="0"/>
              <a:t>个数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hive.exec.reducers.bytes.per.reducer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mapred.reduce.tasks</a:t>
            </a:r>
            <a:r>
              <a:rPr lang="en-US" altLang="zh-CN" dirty="0"/>
              <a:t>=-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权限问题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hive.warehouse.subdir.inherit.perms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/>
              <a:t>HiveServer2</a:t>
            </a:r>
            <a:r>
              <a:rPr lang="zh-CN" altLang="en-US" dirty="0"/>
              <a:t>内存问题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zh-CN" altLang="en-US" dirty="0"/>
              <a:t>设置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越大越好。。。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en-US" altLang="zh-CN" dirty="0"/>
              <a:t>=2048m </a:t>
            </a:r>
            <a:r>
              <a:rPr lang="zh-CN" altLang="en-US" dirty="0"/>
              <a:t>甚至 </a:t>
            </a:r>
            <a:r>
              <a:rPr lang="en-US" altLang="zh-CN" dirty="0"/>
              <a:t>-</a:t>
            </a:r>
            <a:r>
              <a:rPr lang="en-US" altLang="zh-CN" dirty="0" err="1" smtClean="0"/>
              <a:t>Xmx</a:t>
            </a:r>
            <a:r>
              <a:rPr lang="en-US" altLang="zh-CN" dirty="0" smtClean="0"/>
              <a:t>=4g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› </a:t>
            </a:r>
            <a:r>
              <a:rPr lang="zh-CN" altLang="en-US" dirty="0"/>
              <a:t>关闭“推测式”任务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hive.mapred.reduce.tasks.speculative.execution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mapreduce.reduce.speculative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客户端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hive.cli.print.current.db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hive.cli.print.header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08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Hive-</a:t>
            </a:r>
            <a:r>
              <a:rPr lang="zh-CN" altLang="en-US" dirty="0" smtClean="0"/>
              <a:t>调优参数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078" y="1600200"/>
            <a:ext cx="930262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› </a:t>
            </a:r>
            <a:r>
              <a:rPr lang="zh-CN" altLang="en-US" dirty="0"/>
              <a:t>并行执行！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hive.exec.parallel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hive.exec.parallel.thread.number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 err="1"/>
              <a:t>MapJoin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hive.auto.convert.join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hive.mapjoin.smalltable.filesize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hive.mapjoin.followby.gby.localtask.max.memory.usage</a:t>
            </a:r>
            <a:r>
              <a:rPr lang="en-US" altLang="zh-CN" dirty="0"/>
              <a:t>=0.55</a:t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hive.mapjoin.followby.map.aggr.hash.percentmemory</a:t>
            </a:r>
            <a:r>
              <a:rPr lang="en-US" altLang="zh-CN" dirty="0"/>
              <a:t>=0.3</a:t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hive.mapjoin.localtask.max.memory.usage</a:t>
            </a:r>
            <a:r>
              <a:rPr lang="en-US" altLang="zh-CN" dirty="0" smtClean="0"/>
              <a:t>=0.9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hive.ignore.mapjoin.hint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/>
              <a:t>Local Mode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hive.exec.mode.local.auto.input.files.max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hive.exec.mode.local.auto.inputbytes.max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3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Impala-</a:t>
            </a:r>
            <a:r>
              <a:rPr lang="zh-CN" altLang="en-US" dirty="0" smtClean="0"/>
              <a:t>设置调优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› </a:t>
            </a:r>
            <a:r>
              <a:rPr lang="zh-CN" altLang="en-US" dirty="0"/>
              <a:t>内存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zh-CN" altLang="en-US" dirty="0"/>
              <a:t>服务器端（ </a:t>
            </a:r>
            <a:r>
              <a:rPr lang="en-US" altLang="zh-CN" dirty="0" err="1"/>
              <a:t>impalad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mem_limit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– </a:t>
            </a:r>
            <a:r>
              <a:rPr lang="en-US" altLang="zh-CN" dirty="0" err="1"/>
              <a:t>default_query_options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mem_limit</a:t>
            </a:r>
            <a:r>
              <a:rPr lang="en-US" altLang="zh-CN" dirty="0"/>
              <a:t>=XX</a:t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并发查询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en-US" altLang="zh-CN" dirty="0"/>
              <a:t>queue</a:t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/>
              <a:t>default pool </a:t>
            </a:r>
            <a:r>
              <a:rPr lang="zh-CN" altLang="en-US" dirty="0"/>
              <a:t>设置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/>
              <a:t>-</a:t>
            </a:r>
            <a:r>
              <a:rPr lang="en-US" altLang="zh-CN" dirty="0" err="1"/>
              <a:t>queue_wait_timeout_ms</a:t>
            </a:r>
            <a:r>
              <a:rPr lang="en-US" altLang="zh-CN" dirty="0"/>
              <a:t> </a:t>
            </a:r>
            <a:r>
              <a:rPr lang="zh-CN" altLang="en-US" dirty="0"/>
              <a:t>默认只有</a:t>
            </a:r>
            <a:r>
              <a:rPr lang="en-US" altLang="zh-CN" dirty="0"/>
              <a:t>60s</a:t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资源管理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en-US" altLang="zh-CN" dirty="0"/>
              <a:t>Dynamic Resource Pools</a:t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zh-CN" altLang="en-US" dirty="0"/>
              <a:t>并发控制： </a:t>
            </a:r>
            <a:r>
              <a:rPr lang="en-US" altLang="zh-CN" dirty="0"/>
              <a:t>Max Running Queries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4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159" y="2313992"/>
            <a:ext cx="8229600" cy="8671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About performance-spark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5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Application </a:t>
            </a:r>
            <a:r>
              <a:rPr lang="zh-CN" altLang="en-US" dirty="0"/>
              <a:t>规划阶段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6114" y="1908112"/>
            <a:ext cx="2220686" cy="3830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Task </a:t>
            </a:r>
            <a:r>
              <a:rPr lang="zh-CN" altLang="en-US" b="1" dirty="0" smtClean="0"/>
              <a:t>数目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zh-CN" altLang="en-US" sz="2200" dirty="0" smtClean="0"/>
              <a:t>每个 </a:t>
            </a:r>
            <a:r>
              <a:rPr lang="en-US" altLang="zh-CN" sz="2200" dirty="0"/>
              <a:t>Stage </a:t>
            </a:r>
            <a:r>
              <a:rPr lang="zh-CN" altLang="en-US" sz="2200" dirty="0"/>
              <a:t>中 </a:t>
            </a:r>
            <a:r>
              <a:rPr lang="en-US" altLang="zh-CN" sz="2200" dirty="0"/>
              <a:t>Task </a:t>
            </a:r>
            <a:r>
              <a:rPr lang="zh-CN" altLang="en-US" sz="2200" dirty="0"/>
              <a:t>数目取决于读入数据</a:t>
            </a:r>
            <a:r>
              <a:rPr lang="zh-CN" altLang="en-US" sz="2200" dirty="0" smtClean="0"/>
              <a:t>的</a:t>
            </a:r>
            <a:r>
              <a:rPr lang="en-US" altLang="zh-CN" sz="2200" dirty="0" smtClean="0"/>
              <a:t>Partition </a:t>
            </a:r>
            <a:r>
              <a:rPr lang="zh-CN" altLang="en-US" sz="2200" dirty="0" smtClean="0"/>
              <a:t>数</a:t>
            </a:r>
            <a:r>
              <a:rPr lang="zh-CN" altLang="en-US" sz="2200" dirty="0"/>
              <a:t>，</a:t>
            </a:r>
            <a:r>
              <a:rPr lang="zh-CN" altLang="en-US" sz="2200" dirty="0" smtClean="0"/>
              <a:t>而</a:t>
            </a:r>
            <a:r>
              <a:rPr lang="zh-CN" altLang="en-US" sz="2200" dirty="0"/>
              <a:t>真正可以并行处理的 </a:t>
            </a:r>
            <a:r>
              <a:rPr lang="en-US" altLang="zh-CN" sz="2200" dirty="0"/>
              <a:t>Task </a:t>
            </a:r>
            <a:r>
              <a:rPr lang="zh-CN" altLang="en-US" sz="2200" dirty="0"/>
              <a:t>数目则取决于可用</a:t>
            </a:r>
            <a:r>
              <a:rPr lang="zh-CN" altLang="en-US" sz="2200" dirty="0" smtClean="0"/>
              <a:t>的计算</a:t>
            </a:r>
            <a:r>
              <a:rPr lang="zh-CN" altLang="en-US" sz="2200" dirty="0"/>
              <a:t>资源，即 </a:t>
            </a:r>
            <a:r>
              <a:rPr lang="en-US" altLang="zh-CN" sz="2200" dirty="0"/>
              <a:t>CPU Core </a:t>
            </a:r>
            <a:r>
              <a:rPr lang="zh-CN" altLang="en-US" sz="2200" dirty="0"/>
              <a:t>数目</a:t>
            </a:r>
            <a:br>
              <a:rPr lang="zh-CN" altLang="en-US" sz="2200" dirty="0"/>
            </a:b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2" y="1702838"/>
            <a:ext cx="413039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Standalone </a:t>
            </a:r>
            <a:r>
              <a:rPr lang="zh-CN" altLang="en-US" dirty="0"/>
              <a:t>集群组成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52543"/>
            <a:ext cx="8229600" cy="30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Task </a:t>
            </a:r>
            <a:r>
              <a:rPr lang="zh-CN" altLang="en-US" dirty="0"/>
              <a:t>到系统线程的映射关系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98" y="1999765"/>
            <a:ext cx="8878318" cy="2250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8" y="4511515"/>
            <a:ext cx="876375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Hadoop</a:t>
            </a:r>
            <a:r>
              <a:rPr lang="en-US" altLang="zh-CN" dirty="0" smtClean="0"/>
              <a:t> Version</a:t>
            </a:r>
            <a:endParaRPr lang="zh-CN" altLang="en-US" dirty="0"/>
          </a:p>
        </p:txBody>
      </p:sp>
      <p:pic>
        <p:nvPicPr>
          <p:cNvPr id="4" name="Picture 4" descr="http://www.iptalent.com/wurenet/upload/image/20140626/20140626091957_625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81" y="2139372"/>
            <a:ext cx="6895238" cy="34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Case1-</a:t>
            </a:r>
            <a:r>
              <a:rPr lang="zh-CN" altLang="en-US" dirty="0" smtClean="0"/>
              <a:t>广播变量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1094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Task</a:t>
            </a:r>
            <a:r>
              <a:rPr lang="zh-CN" altLang="en-US" dirty="0"/>
              <a:t>序列化后太⼤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使⽤广播</a:t>
            </a:r>
            <a:r>
              <a:rPr lang="zh-CN" altLang="en-US" dirty="0" smtClean="0"/>
              <a:t>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-</a:t>
            </a:r>
            <a:r>
              <a:rPr lang="zh-CN" altLang="en-US" dirty="0" smtClean="0"/>
              <a:t>当</a:t>
            </a:r>
            <a:r>
              <a:rPr lang="zh-CN" altLang="en-US" dirty="0"/>
              <a:t>有小表时使用</a:t>
            </a:r>
            <a:r>
              <a:rPr lang="en-US" altLang="zh-CN" dirty="0"/>
              <a:t>broadcast Join</a:t>
            </a:r>
            <a:r>
              <a:rPr lang="zh-CN" altLang="en-US" dirty="0" smtClean="0"/>
              <a:t>代替   </a:t>
            </a:r>
            <a:r>
              <a:rPr lang="en-US" altLang="zh-CN" dirty="0" smtClean="0"/>
              <a:t>	 		Common</a:t>
            </a:r>
            <a:r>
              <a:rPr lang="en-US" altLang="zh-CN" dirty="0"/>
              <a:t> </a:t>
            </a:r>
            <a:r>
              <a:rPr lang="en-US" altLang="zh-CN" dirty="0" smtClean="0"/>
              <a:t>Join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-Spark0.9</a:t>
            </a:r>
            <a:r>
              <a:rPr lang="zh-CN" altLang="en-US" dirty="0"/>
              <a:t>开始序列化⼤⼩超过</a:t>
            </a:r>
            <a:r>
              <a:rPr lang="en-US" altLang="zh-CN" dirty="0"/>
              <a:t>100K</a:t>
            </a:r>
            <a:r>
              <a:rPr lang="zh-CN" altLang="en-US" dirty="0"/>
              <a:t>就会</a:t>
            </a:r>
            <a:r>
              <a:rPr lang="zh-CN" altLang="en-US" dirty="0" smtClean="0"/>
              <a:t>警</a:t>
            </a:r>
            <a:r>
              <a:rPr lang="en-US" altLang="zh-CN" dirty="0" smtClean="0"/>
              <a:t>	</a:t>
            </a:r>
            <a:r>
              <a:rPr lang="zh-CN" altLang="en-US" dirty="0" smtClean="0"/>
              <a:t>告</a:t>
            </a:r>
            <a:r>
              <a:rPr lang="zh-CN" altLang="en-US" dirty="0"/>
              <a:t>信息啦！</a:t>
            </a:r>
          </a:p>
        </p:txBody>
      </p:sp>
    </p:spTree>
    <p:extLst>
      <p:ext uri="{BB962C8B-B14F-4D97-AF65-F5344CB8AC3E}">
        <p14:creationId xmlns:p14="http://schemas.microsoft.com/office/powerpoint/2010/main" val="44559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2-filter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	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rdd</a:t>
            </a:r>
            <a:r>
              <a:rPr lang="en-US" altLang="zh-CN" dirty="0"/>
              <a:t> </a:t>
            </a:r>
            <a:r>
              <a:rPr lang="en-US" altLang="zh-CN" dirty="0" smtClean="0"/>
              <a:t>=			  			</a:t>
            </a:r>
            <a:r>
              <a:rPr lang="en-US" altLang="zh-CN" dirty="0"/>
              <a:t>	</a:t>
            </a:r>
            <a:r>
              <a:rPr lang="en-US" altLang="zh-CN" dirty="0" err="1" smtClean="0"/>
              <a:t>data.filter</a:t>
            </a:r>
            <a:r>
              <a:rPr lang="en-US" altLang="zh-CN" dirty="0" smtClean="0"/>
              <a:t>(f1</a:t>
            </a:r>
            <a:r>
              <a:rPr lang="en-US" altLang="zh-CN" dirty="0"/>
              <a:t>).filter(f2).</a:t>
            </a:r>
            <a:r>
              <a:rPr lang="en-US" altLang="zh-CN" dirty="0" err="1"/>
              <a:t>reduceBy</a:t>
            </a:r>
            <a:r>
              <a:rPr lang="en-US" altLang="zh-CN" dirty="0"/>
              <a:t>…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经过</a:t>
            </a:r>
            <a:r>
              <a:rPr lang="zh-CN" altLang="en-US" dirty="0"/>
              <a:t>以上语句会有很多空任务或者⼩任务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</a:t>
            </a:r>
            <a:r>
              <a:rPr lang="en-US" altLang="zh-CN" dirty="0"/>
              <a:t>coalesce</a:t>
            </a:r>
            <a:r>
              <a:rPr lang="zh-CN" altLang="en-US" dirty="0"/>
              <a:t>或者</a:t>
            </a:r>
            <a:r>
              <a:rPr lang="en-US" altLang="zh-CN" dirty="0"/>
              <a:t>repartition</a:t>
            </a:r>
            <a:r>
              <a:rPr lang="zh-CN" altLang="en-US" dirty="0"/>
              <a:t>去</a:t>
            </a:r>
            <a:r>
              <a:rPr lang="zh-CN" altLang="en-US" dirty="0" smtClean="0"/>
              <a:t>减少</a:t>
            </a:r>
            <a:r>
              <a:rPr lang="en-US" altLang="zh-CN" dirty="0" smtClean="0"/>
              <a:t>	RDD</a:t>
            </a:r>
            <a:r>
              <a:rPr lang="zh-CN" altLang="en-US" dirty="0"/>
              <a:t>中</a:t>
            </a:r>
            <a:r>
              <a:rPr lang="en-US" altLang="zh-CN" dirty="0"/>
              <a:t>partition</a:t>
            </a:r>
            <a:r>
              <a:rPr lang="zh-CN" altLang="en-US" dirty="0" smtClean="0"/>
              <a:t>数量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-coalesce</a:t>
            </a:r>
            <a:r>
              <a:rPr lang="zh-CN" altLang="en-US" dirty="0"/>
              <a:t>与</a:t>
            </a:r>
            <a:r>
              <a:rPr lang="en-US" altLang="zh-CN" dirty="0"/>
              <a:t>repartition</a:t>
            </a:r>
            <a:r>
              <a:rPr lang="zh-CN" altLang="en-US" dirty="0"/>
              <a:t>的关系是什么？有什么异同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8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3-</a:t>
            </a:r>
            <a:r>
              <a:rPr lang="zh-CN" altLang="en-US" dirty="0" smtClean="0"/>
              <a:t>数据倾斜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zh-CN" altLang="en-US" dirty="0"/>
              <a:t>任务执⾏速度倾斜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 smtClean="0"/>
              <a:t>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1</a:t>
            </a:r>
            <a:r>
              <a:rPr lang="zh-CN" altLang="en-US" dirty="0"/>
              <a:t>、数据倾斜</a:t>
            </a:r>
            <a:r>
              <a:rPr lang="en-US" altLang="zh-CN" dirty="0"/>
              <a:t>(</a:t>
            </a:r>
            <a:r>
              <a:rPr lang="zh-CN" altLang="en-US" dirty="0"/>
              <a:t>⼀般是</a:t>
            </a:r>
            <a:r>
              <a:rPr lang="en-US" altLang="zh-CN" dirty="0"/>
              <a:t>partition key</a:t>
            </a:r>
            <a:r>
              <a:rPr lang="zh-CN" altLang="en-US" dirty="0"/>
              <a:t>取的不好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考虑</a:t>
            </a:r>
            <a:r>
              <a:rPr lang="zh-CN" altLang="en-US" dirty="0"/>
              <a:t>其它的并⾏处理⽅式 中间可以加⼊⼀</a:t>
            </a:r>
            <a:r>
              <a:rPr lang="zh-CN" altLang="en-US" dirty="0" smtClean="0"/>
              <a:t>步</a:t>
            </a:r>
            <a:r>
              <a:rPr lang="en-US" altLang="zh-CN" dirty="0" smtClean="0"/>
              <a:t>	aggregation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/>
              <a:t>、 </a:t>
            </a:r>
            <a:r>
              <a:rPr lang="en-US" altLang="zh-CN" dirty="0"/>
              <a:t>Worker</a:t>
            </a:r>
            <a:r>
              <a:rPr lang="zh-CN" altLang="en-US" dirty="0"/>
              <a:t>倾斜</a:t>
            </a:r>
            <a:r>
              <a:rPr lang="en-US" altLang="zh-CN" dirty="0"/>
              <a:t>(</a:t>
            </a:r>
            <a:r>
              <a:rPr lang="zh-CN" altLang="en-US" dirty="0"/>
              <a:t>在某些</a:t>
            </a:r>
            <a:r>
              <a:rPr lang="en-US" altLang="zh-CN" dirty="0"/>
              <a:t>worker</a:t>
            </a:r>
            <a:r>
              <a:rPr lang="zh-CN" altLang="en-US" dirty="0"/>
              <a:t>上的</a:t>
            </a:r>
            <a:r>
              <a:rPr lang="en-US" altLang="zh-CN" dirty="0"/>
              <a:t>executor</a:t>
            </a:r>
            <a:r>
              <a:rPr lang="zh-CN" altLang="en-US" dirty="0"/>
              <a:t>不给⼒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设置</a:t>
            </a:r>
            <a:r>
              <a:rPr lang="en-US" altLang="zh-CN" dirty="0" err="1"/>
              <a:t>spark.speculation</a:t>
            </a:r>
            <a:r>
              <a:rPr lang="en-US" altLang="zh-CN" dirty="0"/>
              <a:t>=true </a:t>
            </a:r>
            <a:r>
              <a:rPr lang="zh-CN" altLang="en-US" dirty="0"/>
              <a:t>把那些持续不给⼒</a:t>
            </a:r>
            <a:r>
              <a:rPr lang="zh-CN" altLang="en-US" dirty="0" smtClean="0"/>
              <a:t>的</a:t>
            </a: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node</a:t>
            </a:r>
            <a:r>
              <a:rPr lang="zh-CN" altLang="en-US" dirty="0"/>
              <a:t>去掉</a:t>
            </a:r>
            <a:br>
              <a:rPr lang="zh-CN" altLang="en-US" dirty="0"/>
            </a:b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-</a:t>
            </a:r>
            <a:r>
              <a:rPr lang="zh-CN" altLang="en-US" dirty="0" smtClean="0"/>
              <a:t>对</a:t>
            </a:r>
            <a:r>
              <a:rPr lang="zh-CN" altLang="en-US" dirty="0"/>
              <a:t>⽐</a:t>
            </a:r>
            <a:r>
              <a:rPr lang="en-US" altLang="zh-CN" dirty="0" err="1"/>
              <a:t>Hadoop</a:t>
            </a:r>
            <a:r>
              <a:rPr lang="en-US" altLang="zh-CN" dirty="0"/>
              <a:t> </a:t>
            </a:r>
            <a:r>
              <a:rPr lang="en-US" altLang="zh-CN" dirty="0" err="1"/>
              <a:t>MapReduce</a:t>
            </a:r>
            <a:r>
              <a:rPr lang="zh-CN" altLang="en-US" dirty="0"/>
              <a:t>的</a:t>
            </a:r>
            <a:r>
              <a:rPr lang="en-US" altLang="zh-CN" dirty="0"/>
              <a:t>speculation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93" y="1417638"/>
            <a:ext cx="3543607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4-shuffle </a:t>
            </a:r>
            <a:r>
              <a:rPr lang="en-US" altLang="zh-CN" dirty="0" err="1" smtClean="0"/>
              <a:t>dir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 smtClean="0"/>
              <a:t>:</a:t>
            </a:r>
            <a:r>
              <a:rPr lang="zh-CN" altLang="en-US" dirty="0"/>
              <a:t>不设置</a:t>
            </a:r>
            <a:r>
              <a:rPr lang="en-US" altLang="zh-CN" dirty="0" err="1"/>
              <a:t>spark.local.dir</a:t>
            </a:r>
            <a:r>
              <a:rPr lang="en-US" altLang="zh-CN" dirty="0"/>
              <a:t> </a:t>
            </a:r>
            <a:r>
              <a:rPr lang="zh-CN" altLang="en-US" dirty="0"/>
              <a:t>这是</a:t>
            </a:r>
            <a:r>
              <a:rPr lang="en-US" altLang="zh-CN" dirty="0"/>
              <a:t>spark</a:t>
            </a:r>
            <a:r>
              <a:rPr lang="zh-CN" altLang="en-US" dirty="0" smtClean="0"/>
              <a:t>写</a:t>
            </a:r>
            <a:r>
              <a:rPr lang="en-US" altLang="zh-CN" dirty="0" smtClean="0"/>
              <a:t>	shuffle</a:t>
            </a:r>
            <a:r>
              <a:rPr lang="zh-CN" altLang="en-US" dirty="0"/>
              <a:t>输出的地</a:t>
            </a:r>
            <a:r>
              <a:rPr lang="zh-CN" altLang="en-US" dirty="0" smtClean="0"/>
              <a:t>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设置⼀组磁盘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en-US" altLang="zh-CN" dirty="0" err="1" smtClean="0"/>
              <a:t>spark.local.dir</a:t>
            </a:r>
            <a:r>
              <a:rPr lang="en-US" altLang="zh-CN" dirty="0"/>
              <a:t>=/mn1/spark, /mnt2/spar, </a:t>
            </a:r>
            <a:r>
              <a:rPr lang="en-US" altLang="zh-CN" dirty="0" smtClean="0"/>
              <a:t>	/mnt3/spark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 smtClean="0"/>
              <a:t>增加</a:t>
            </a:r>
            <a:r>
              <a:rPr lang="en-US" altLang="zh-CN" dirty="0"/>
              <a:t>IO</a:t>
            </a:r>
            <a:r>
              <a:rPr lang="zh-CN" altLang="en-US" dirty="0"/>
              <a:t>即加快速度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738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5-</a:t>
            </a:r>
            <a:r>
              <a:rPr lang="zh-CN" altLang="en-US" dirty="0" smtClean="0"/>
              <a:t>任务数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reducer</a:t>
            </a:r>
            <a:r>
              <a:rPr lang="zh-CN" altLang="en-US" dirty="0"/>
              <a:t>数量不</a:t>
            </a:r>
            <a:r>
              <a:rPr lang="zh-CN" altLang="en-US" dirty="0" smtClean="0"/>
              <a:t>合适</a:t>
            </a:r>
            <a:r>
              <a:rPr lang="en-US" altLang="zh-CN" dirty="0" smtClean="0"/>
              <a:t>(</a:t>
            </a:r>
            <a:r>
              <a:rPr lang="zh-CN" altLang="en-US" dirty="0"/>
              <a:t>默认</a:t>
            </a:r>
            <a:r>
              <a:rPr lang="en-US" altLang="zh-CN" dirty="0"/>
              <a:t>reduce</a:t>
            </a:r>
            <a:r>
              <a:rPr lang="zh-CN" altLang="en-US" dirty="0" smtClean="0"/>
              <a:t>数量</a:t>
            </a:r>
            <a:r>
              <a:rPr lang="en-US" altLang="zh-CN" dirty="0" smtClean="0"/>
              <a:t>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需要按照实际情况</a:t>
            </a:r>
            <a:r>
              <a:rPr lang="zh-CN" altLang="en-US" dirty="0" smtClean="0"/>
              <a:t>调整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太</a:t>
            </a:r>
            <a:r>
              <a:rPr lang="zh-CN" altLang="en-US" dirty="0"/>
              <a:t>多的</a:t>
            </a:r>
            <a:r>
              <a:rPr lang="en-US" altLang="zh-CN" dirty="0"/>
              <a:t>reducer,</a:t>
            </a:r>
            <a:r>
              <a:rPr lang="zh-CN" altLang="en-US" dirty="0"/>
              <a:t>造成很多的⼩任务</a:t>
            </a:r>
            <a:r>
              <a:rPr lang="en-US" altLang="zh-CN" dirty="0"/>
              <a:t>,</a:t>
            </a:r>
            <a:r>
              <a:rPr lang="zh-CN" altLang="en-US" dirty="0"/>
              <a:t>以此产</a:t>
            </a:r>
            <a:r>
              <a:rPr lang="zh-CN" altLang="en-US" dirty="0" smtClean="0"/>
              <a:t>⽣</a:t>
            </a:r>
            <a:r>
              <a:rPr lang="en-US" altLang="zh-CN" dirty="0" smtClean="0"/>
              <a:t>	</a:t>
            </a:r>
            <a:r>
              <a:rPr lang="zh-CN" altLang="en-US" dirty="0" smtClean="0"/>
              <a:t>很多</a:t>
            </a:r>
            <a:r>
              <a:rPr lang="zh-CN" altLang="en-US" dirty="0"/>
              <a:t>启动任务的开销。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太</a:t>
            </a:r>
            <a:r>
              <a:rPr lang="zh-CN" altLang="en-US" dirty="0"/>
              <a:t>少的</a:t>
            </a:r>
            <a:r>
              <a:rPr lang="en-US" altLang="zh-CN" dirty="0"/>
              <a:t>reducer,</a:t>
            </a:r>
            <a:r>
              <a:rPr lang="zh-CN" altLang="en-US" dirty="0"/>
              <a:t>任务执⾏慢</a:t>
            </a:r>
            <a:r>
              <a:rPr lang="en-US" altLang="zh-CN" dirty="0"/>
              <a:t>!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6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6-</a:t>
            </a:r>
            <a:r>
              <a:rPr lang="zh-CN" altLang="en-US" dirty="0" smtClean="0"/>
              <a:t>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 </a:t>
            </a:r>
            <a:r>
              <a:rPr lang="en-US" altLang="zh-CN" dirty="0"/>
              <a:t>: collect</a:t>
            </a:r>
            <a:r>
              <a:rPr lang="zh-CN" altLang="en-US" dirty="0"/>
              <a:t>输出⼤量结果慢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 </a:t>
            </a:r>
            <a:r>
              <a:rPr lang="en-US" altLang="zh-CN" dirty="0"/>
              <a:t>: </a:t>
            </a:r>
            <a:r>
              <a:rPr lang="zh-CN" altLang="en-US" dirty="0"/>
              <a:t>直接输出到分布式⽂件系统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98575"/>
            <a:ext cx="6251423" cy="33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Case7	-</a:t>
            </a:r>
            <a:r>
              <a:rPr lang="zh-CN" altLang="en-US" dirty="0" smtClean="0"/>
              <a:t>序列化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 smtClean="0"/>
              <a:t>序列化</a:t>
            </a:r>
            <a:r>
              <a:rPr lang="en-US" altLang="zh-CN" dirty="0"/>
              <a:t>Spark</a:t>
            </a:r>
            <a:r>
              <a:rPr lang="zh-CN" altLang="en-US" dirty="0"/>
              <a:t>默认使⽤</a:t>
            </a:r>
            <a:r>
              <a:rPr lang="en-US" altLang="zh-CN" dirty="0"/>
              <a:t>JDK</a:t>
            </a:r>
            <a:r>
              <a:rPr lang="zh-CN" altLang="en-US" dirty="0"/>
              <a:t>⾃</a:t>
            </a:r>
            <a:r>
              <a:rPr lang="zh-CN" altLang="en-US" dirty="0" smtClean="0"/>
              <a:t>带的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ObjectOutputStream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-</a:t>
            </a:r>
            <a:r>
              <a:rPr lang="zh-CN" altLang="en-US" dirty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兼容性好</a:t>
            </a:r>
            <a:br>
              <a:rPr lang="zh-CN" altLang="en-US" dirty="0"/>
            </a:br>
            <a:r>
              <a:rPr lang="en-US" altLang="zh-CN" dirty="0" smtClean="0"/>
              <a:t>	 -</a:t>
            </a:r>
            <a:r>
              <a:rPr lang="zh-CN" altLang="en-US" dirty="0" smtClean="0"/>
              <a:t>缺点</a:t>
            </a:r>
            <a:r>
              <a:rPr lang="zh-CN" altLang="en-US" dirty="0"/>
              <a:t>：体积⼤，速度慢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</a:t>
            </a:r>
            <a:r>
              <a:rPr lang="en-US" altLang="zh-CN" dirty="0" err="1"/>
              <a:t>Kryo</a:t>
            </a:r>
            <a:r>
              <a:rPr lang="en-US" altLang="zh-CN" dirty="0"/>
              <a:t> </a:t>
            </a:r>
            <a:r>
              <a:rPr lang="en-US" altLang="zh-CN" dirty="0" smtClean="0"/>
              <a:t>serialization-</a:t>
            </a:r>
            <a:r>
              <a:rPr lang="zh-CN" altLang="en-US" dirty="0" smtClean="0"/>
              <a:t>兼容性差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200" dirty="0" smtClean="0"/>
              <a:t>	-</a:t>
            </a:r>
            <a:r>
              <a:rPr lang="zh-CN" altLang="en-US" sz="2200" dirty="0" smtClean="0"/>
              <a:t>减少</a:t>
            </a:r>
            <a:r>
              <a:rPr lang="zh-CN" altLang="en-US" sz="2200" dirty="0"/>
              <a:t>不必要的心跳检测 </a:t>
            </a:r>
            <a:endParaRPr lang="en-US" altLang="zh-CN" sz="2200" dirty="0" smtClean="0"/>
          </a:p>
          <a:p>
            <a:pPr marL="0" indent="0">
              <a:buNone/>
            </a:pPr>
            <a:r>
              <a:rPr lang="en-US" altLang="zh-CN" sz="2200" dirty="0" smtClean="0"/>
              <a:t>	-</a:t>
            </a:r>
            <a:r>
              <a:rPr lang="zh-CN" altLang="en-US" sz="2200" dirty="0" smtClean="0"/>
              <a:t>消息</a:t>
            </a:r>
            <a:r>
              <a:rPr lang="zh-CN" altLang="en-US" sz="2200" dirty="0"/>
              <a:t>包压缩后传输</a:t>
            </a:r>
            <a:r>
              <a:rPr lang="en-US" altLang="zh-CN" sz="2200" dirty="0"/>
              <a:t>, </a:t>
            </a:r>
            <a:r>
              <a:rPr lang="zh-CN" altLang="en-US" sz="2200" dirty="0"/>
              <a:t>使用 </a:t>
            </a:r>
            <a:r>
              <a:rPr lang="en-US" altLang="zh-CN" sz="2200" dirty="0" err="1" smtClean="0"/>
              <a:t>KryoSerializer</a:t>
            </a:r>
            <a:endParaRPr lang="en-US" altLang="zh-CN" sz="2200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体积⼩，速度快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缺点</a:t>
            </a:r>
            <a:r>
              <a:rPr lang="zh-CN" altLang="en-US" dirty="0"/>
              <a:t>：兼容性稍差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4989663"/>
            <a:ext cx="8022301" cy="9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2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8-</a:t>
            </a:r>
            <a:r>
              <a:rPr lang="zh-CN" altLang="en-US" dirty="0" smtClean="0"/>
              <a:t>本地性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zh-CN" altLang="en-US" dirty="0"/>
              <a:t>本地性不给⼒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/>
              <a:t>数据的远近会极大影响 </a:t>
            </a:r>
            <a:r>
              <a:rPr lang="en-US" altLang="zh-CN" dirty="0"/>
              <a:t>Spark </a:t>
            </a:r>
            <a:r>
              <a:rPr lang="zh-CN" altLang="en-US" dirty="0"/>
              <a:t>任务的执行速度，当前支持</a:t>
            </a:r>
            <a:r>
              <a:rPr lang="zh-CN" altLang="en-US" dirty="0" smtClean="0"/>
              <a:t>以下   </a:t>
            </a:r>
            <a:r>
              <a:rPr lang="en-US" altLang="zh-CN" dirty="0" smtClean="0"/>
              <a:t>	</a:t>
            </a:r>
            <a:r>
              <a:rPr lang="zh-CN" altLang="en-US" dirty="0" smtClean="0"/>
              <a:t>几种</a:t>
            </a:r>
            <a:r>
              <a:rPr lang="zh-CN" altLang="en-US" dirty="0"/>
              <a:t>不同的数据位置偏好，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	</a:t>
            </a:r>
            <a:r>
              <a:rPr lang="zh-CN" altLang="en-US" dirty="0" smtClean="0"/>
              <a:t>调度</a:t>
            </a:r>
            <a:r>
              <a:rPr lang="zh-CN" altLang="en-US" dirty="0"/>
              <a:t>的时候尽可能采取就近执行。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process_local</a:t>
            </a:r>
            <a:r>
              <a:rPr lang="en-US" altLang="zh-CN" dirty="0" smtClean="0"/>
              <a:t> </a:t>
            </a:r>
            <a:r>
              <a:rPr lang="zh-CN" altLang="en-US" dirty="0"/>
              <a:t>数据在同一进程内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node_local</a:t>
            </a:r>
            <a:r>
              <a:rPr lang="en-US" altLang="zh-CN" dirty="0" smtClean="0"/>
              <a:t> </a:t>
            </a:r>
            <a:r>
              <a:rPr lang="zh-CN" altLang="en-US" dirty="0"/>
              <a:t>数据在同一台机器中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no_pref</a:t>
            </a:r>
            <a:r>
              <a:rPr lang="en-US" altLang="zh-CN" dirty="0" smtClean="0"/>
              <a:t> </a:t>
            </a:r>
            <a:r>
              <a:rPr lang="zh-CN" altLang="en-US" dirty="0"/>
              <a:t>数据位置的远近不影响任务执行性能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rack_local</a:t>
            </a:r>
            <a:r>
              <a:rPr lang="en-US" altLang="zh-CN" dirty="0" smtClean="0"/>
              <a:t> </a:t>
            </a:r>
            <a:r>
              <a:rPr lang="zh-CN" altLang="en-US" dirty="0"/>
              <a:t>同一机架</a:t>
            </a:r>
            <a:br>
              <a:rPr lang="zh-CN" altLang="en-US" dirty="0"/>
            </a:br>
            <a:r>
              <a:rPr lang="en-US" altLang="zh-CN" dirty="0" smtClean="0"/>
              <a:t>	 -any </a:t>
            </a:r>
            <a:r>
              <a:rPr lang="zh-CN" altLang="en-US" dirty="0"/>
              <a:t>任意机器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考虑调整</a:t>
            </a:r>
            <a:r>
              <a:rPr lang="en-US" altLang="zh-CN" dirty="0" err="1"/>
              <a:t>spark.locality.wait</a:t>
            </a:r>
            <a:r>
              <a:rPr lang="zh-CN" altLang="en-US" dirty="0"/>
              <a:t>的值</a:t>
            </a:r>
            <a:br>
              <a:rPr lang="zh-CN" altLang="en-US" dirty="0"/>
            </a:br>
            <a:r>
              <a:rPr lang="en-US" altLang="zh-CN" dirty="0" smtClean="0"/>
              <a:t>	-delay </a:t>
            </a:r>
            <a:r>
              <a:rPr lang="en-US" altLang="zh-CN" dirty="0"/>
              <a:t>scheduling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dirty="0" smtClean="0"/>
              <a:t>-</a:t>
            </a:r>
            <a:r>
              <a:rPr lang="zh-CN" altLang="en-US" dirty="0" smtClean="0"/>
              <a:t>如果</a:t>
            </a:r>
            <a:r>
              <a:rPr lang="zh-CN" altLang="en-US" dirty="0"/>
              <a:t>要将任务尽可能的分布到不同机器</a:t>
            </a:r>
            <a:r>
              <a:rPr lang="zh-CN" altLang="en-US" dirty="0" smtClean="0"/>
              <a:t>上</a:t>
            </a:r>
            <a:r>
              <a:rPr lang="en-US" altLang="zh-CN" dirty="0"/>
              <a:t>,</a:t>
            </a:r>
            <a:r>
              <a:rPr lang="zh-CN" altLang="en-US" dirty="0" smtClean="0"/>
              <a:t>可以调节  </a:t>
            </a:r>
            <a:r>
              <a:rPr lang="en-US" altLang="zh-CN" dirty="0" smtClean="0"/>
              <a:t>	 	</a:t>
            </a:r>
            <a:r>
              <a:rPr lang="en-US" altLang="zh-CN" dirty="0" err="1" smtClean="0"/>
              <a:t>spark.locality.wait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5669124"/>
            <a:ext cx="7711106" cy="864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35" y="3643038"/>
            <a:ext cx="4000665" cy="12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9-OOM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Task GC</a:t>
            </a:r>
            <a:r>
              <a:rPr lang="zh-CN" altLang="en-US" dirty="0"/>
              <a:t>问题严重或者</a:t>
            </a:r>
            <a:r>
              <a:rPr lang="en-US" altLang="zh-CN" dirty="0"/>
              <a:t>OOM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</a:t>
            </a:r>
            <a:r>
              <a:rPr lang="zh-CN" altLang="en-US" dirty="0"/>
              <a:t>调整</a:t>
            </a:r>
            <a:r>
              <a:rPr lang="en-US" altLang="zh-CN" dirty="0" err="1"/>
              <a:t>spark.storage.memoryFraction</a:t>
            </a:r>
            <a:r>
              <a:rPr lang="zh-CN" altLang="en-US" dirty="0"/>
              <a:t>的值</a:t>
            </a:r>
            <a:br>
              <a:rPr lang="zh-CN" altLang="en-US" dirty="0"/>
            </a:br>
            <a:r>
              <a:rPr lang="en-US" altLang="zh-CN" dirty="0" smtClean="0"/>
              <a:t>		-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60%cach40</a:t>
            </a:r>
            <a:r>
              <a:rPr lang="en-US" altLang="zh-CN" dirty="0"/>
              <a:t>%</a:t>
            </a:r>
            <a:r>
              <a:rPr lang="zh-CN" altLang="en-US" dirty="0"/>
              <a:t>运⾏</a:t>
            </a:r>
            <a:r>
              <a:rPr lang="en-US" altLang="zh-CN" dirty="0"/>
              <a:t>task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         -delay </a:t>
            </a:r>
            <a:r>
              <a:rPr lang="en-US" altLang="zh-CN" dirty="0"/>
              <a:t>scheduling</a:t>
            </a:r>
            <a:br>
              <a:rPr lang="en-US" altLang="zh-CN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" y="5029200"/>
            <a:ext cx="9028098" cy="10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27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10-</a:t>
            </a:r>
            <a:r>
              <a:rPr lang="zh-CN" altLang="en-US" dirty="0" smtClean="0"/>
              <a:t>序列化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spark.akka.framesize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" y="2814006"/>
            <a:ext cx="9032033" cy="35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Hadoop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几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发行商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2" y="2552545"/>
            <a:ext cx="1747695" cy="660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02" y="3554695"/>
            <a:ext cx="1345266" cy="448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14" y="3598912"/>
            <a:ext cx="1565169" cy="35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40" y="5409677"/>
            <a:ext cx="1696955" cy="625752"/>
          </a:xfrm>
          <a:prstGeom prst="rect">
            <a:avLst/>
          </a:prstGeom>
        </p:spPr>
      </p:pic>
      <p:pic>
        <p:nvPicPr>
          <p:cNvPr id="9" name="Picture 8" descr="IBM-logo-white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6" y="2276701"/>
            <a:ext cx="1212274" cy="1212274"/>
          </a:xfrm>
          <a:prstGeom prst="rect">
            <a:avLst/>
          </a:prstGeom>
        </p:spPr>
      </p:pic>
      <p:pic>
        <p:nvPicPr>
          <p:cNvPr id="10" name="Picture 9" descr="Cloudera_logo_v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88" y="2711557"/>
            <a:ext cx="1763512" cy="325790"/>
          </a:xfrm>
          <a:prstGeom prst="rect">
            <a:avLst/>
          </a:prstGeom>
        </p:spPr>
      </p:pic>
      <p:pic>
        <p:nvPicPr>
          <p:cNvPr id="11" name="Picture 10" descr="datasta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08" y="5501457"/>
            <a:ext cx="2139640" cy="442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390" y="2220990"/>
            <a:ext cx="8059421" cy="21007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0390" y="5235698"/>
            <a:ext cx="8059421" cy="10860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r>
              <a:rPr lang="zh-CN" altLang="en-US" sz="2800" dirty="0" smtClean="0">
                <a:solidFill>
                  <a:srgbClr val="4D4D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lvetica Neue Light"/>
              </a:rPr>
              <a:t>目前大数据解决方案</a:t>
            </a:r>
            <a:endParaRPr lang="en-US" sz="2800" dirty="0">
              <a:solidFill>
                <a:srgbClr val="4D4D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 smtClean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altLang="zh-CN" sz="800" dirty="0" smtClean="0">
              <a:solidFill>
                <a:srgbClr val="4D4D4F"/>
              </a:solidFill>
              <a:latin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altLang="zh-CN" sz="800" dirty="0">
              <a:solidFill>
                <a:srgbClr val="4D4D4F"/>
              </a:solidFill>
              <a:latin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r>
              <a:rPr lang="zh-CN" altLang="en-US" sz="2800" dirty="0" smtClean="0">
                <a:solidFill>
                  <a:srgbClr val="4D4D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lvetica Neue Light"/>
              </a:rPr>
              <a:t>其他方案</a:t>
            </a:r>
            <a:endParaRPr lang="en-US" sz="2800" dirty="0" smtClean="0">
              <a:solidFill>
                <a:srgbClr val="4D4D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86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11-</a:t>
            </a:r>
            <a:r>
              <a:rPr lang="zh-CN" altLang="en-US" dirty="0" smtClean="0"/>
              <a:t>临时文件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临时文件的存放和清理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1" y="2766691"/>
            <a:ext cx="8519898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12-</a:t>
            </a:r>
            <a:r>
              <a:rPr lang="zh-CN" altLang="en-US" dirty="0" smtClean="0"/>
              <a:t>内存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368" y="1417638"/>
            <a:ext cx="8005195" cy="43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6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13-</a:t>
            </a:r>
            <a:r>
              <a:rPr lang="zh-CN" altLang="en-US" dirty="0" smtClean="0"/>
              <a:t>调度策略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89653" y="1798224"/>
            <a:ext cx="67646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 </a:t>
            </a:r>
            <a:r>
              <a:rPr lang="en-US" altLang="zh-CN" sz="2000" i="1" dirty="0" err="1">
                <a:solidFill>
                  <a:srgbClr val="000000"/>
                </a:solidFill>
                <a:latin typeface="LMSans8-Oblique"/>
                <a:ea typeface="SimSun" panose="02010600030101010101" pitchFamily="2" charset="-122"/>
              </a:rPr>
              <a:t>spark.scheduler.mode</a:t>
            </a:r>
            <a:r>
              <a:rPr lang="en-US" altLang="zh-CN" sz="2000" i="1" dirty="0">
                <a:solidFill>
                  <a:srgbClr val="000000"/>
                </a:solidFill>
                <a:latin typeface="LMSans8-Oblique"/>
                <a:ea typeface="SimSun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来设置调度策略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&gt; 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多线程，同一个应用 </a:t>
            </a:r>
            <a:r>
              <a:rPr lang="en-US" altLang="zh-CN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(application)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可以提交多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个作业 </a:t>
            </a:r>
            <a:r>
              <a:rPr lang="en-US" altLang="zh-CN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(job)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，多个作业的调度策略有如下选择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-</a:t>
            </a:r>
            <a:r>
              <a:rPr lang="en-US" altLang="zh-CN" sz="2000" dirty="0" smtClean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FIFO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先入先出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-</a:t>
            </a:r>
            <a:r>
              <a:rPr lang="en-US" altLang="zh-CN" sz="2000" dirty="0" smtClean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FAIR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公平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</a:t>
            </a:r>
            <a:endParaRPr lang="en-US" altLang="zh-CN" sz="20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避免单个应用占尽所有 </a:t>
            </a:r>
            <a:r>
              <a:rPr lang="en-US" altLang="zh-CN" sz="2000" dirty="0"/>
              <a:t>CPU</a:t>
            </a:r>
            <a:br>
              <a:rPr lang="en-US" altLang="zh-CN" sz="2000" dirty="0"/>
            </a:br>
            <a:r>
              <a:rPr lang="zh-CN" altLang="en-US" sz="2000" dirty="0"/>
              <a:t>在 </a:t>
            </a:r>
            <a:r>
              <a:rPr lang="en-US" altLang="zh-CN" sz="2000" b="1" dirty="0"/>
              <a:t>spark-env.sh </a:t>
            </a:r>
            <a:r>
              <a:rPr lang="zh-CN" altLang="en-US" sz="2000" dirty="0"/>
              <a:t>中设置 </a:t>
            </a:r>
            <a:r>
              <a:rPr lang="en-US" altLang="zh-CN" sz="2000" dirty="0"/>
              <a:t>SPARK_MASTER_OPTS </a:t>
            </a:r>
            <a:r>
              <a:rPr lang="zh-CN" altLang="en-US" sz="2000" dirty="0"/>
              <a:t>为应用</a:t>
            </a:r>
            <a:r>
              <a:rPr lang="zh-CN" altLang="en-US" sz="2000" dirty="0" smtClean="0"/>
              <a:t>设定能</a:t>
            </a:r>
            <a:r>
              <a:rPr lang="zh-CN" altLang="en-US" sz="2000" dirty="0"/>
              <a:t>获得的 </a:t>
            </a:r>
            <a:r>
              <a:rPr lang="en-US" altLang="zh-CN" sz="2000" dirty="0"/>
              <a:t>CPU </a:t>
            </a:r>
            <a:r>
              <a:rPr lang="zh-CN" altLang="en-US" sz="2000" dirty="0"/>
              <a:t>个数的默认值</a:t>
            </a:r>
            <a:br>
              <a:rPr lang="zh-CN" altLang="en-US" sz="2000" dirty="0"/>
            </a:br>
            <a:r>
              <a:rPr lang="en-US" altLang="zh-CN" sz="2000" dirty="0"/>
              <a:t>export SPARK_MASTER_OPTS="-</a:t>
            </a:r>
            <a:r>
              <a:rPr lang="en-US" altLang="zh-CN" sz="2000" dirty="0" err="1"/>
              <a:t>Dspark.deploy.defaultCores</a:t>
            </a:r>
            <a:r>
              <a:rPr lang="en-US" altLang="zh-CN" sz="2000" dirty="0"/>
              <a:t>=12"</a:t>
            </a:r>
            <a:br>
              <a:rPr lang="en-US" altLang="zh-CN" sz="2000" dirty="0"/>
            </a:br>
            <a:r>
              <a:rPr lang="zh-CN" altLang="en-US" sz="2000" dirty="0"/>
              <a:t>应用程序可以在 </a:t>
            </a:r>
            <a:r>
              <a:rPr lang="en-US" altLang="zh-CN" sz="2000" b="1" dirty="0" err="1"/>
              <a:t>spark_defaults.conf</a:t>
            </a:r>
            <a:r>
              <a:rPr lang="en-US" altLang="zh-CN" sz="2000" b="1" dirty="0"/>
              <a:t> </a:t>
            </a:r>
            <a:r>
              <a:rPr lang="zh-CN" altLang="en-US" sz="2000" dirty="0"/>
              <a:t>中设置 </a:t>
            </a:r>
            <a:r>
              <a:rPr lang="en-US" altLang="zh-CN" sz="2000" i="1" dirty="0" err="1"/>
              <a:t>spark.cores.max</a:t>
            </a:r>
            <a:r>
              <a:rPr lang="en-US" altLang="zh-CN" sz="2000" i="1" dirty="0"/>
              <a:t> </a:t>
            </a:r>
            <a:r>
              <a:rPr lang="zh-CN" altLang="en-US" sz="2000" dirty="0"/>
              <a:t>来修改所要获取的最大核数</a:t>
            </a:r>
            <a:br>
              <a:rPr lang="zh-CN" altLang="en-US" sz="2000" dirty="0"/>
            </a:br>
            <a:r>
              <a:rPr lang="zh-CN" altLang="en-US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/>
            </a:r>
            <a:br>
              <a:rPr lang="zh-CN" altLang="en-US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3165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14-Driver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883" y="1489949"/>
            <a:ext cx="7634234" cy="51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4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最后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611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Spark1.4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4948"/>
            <a:ext cx="9144000" cy="532777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zh-CN" altLang="en-US" dirty="0"/>
              <a:t>经过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RC</a:t>
            </a:r>
            <a:r>
              <a:rPr lang="zh-CN" altLang="en-US" dirty="0"/>
              <a:t>版本，</a:t>
            </a:r>
            <a:r>
              <a:rPr lang="en-US" altLang="zh-CN" dirty="0"/>
              <a:t>Spark 1.4</a:t>
            </a:r>
            <a:r>
              <a:rPr lang="zh-CN" altLang="en-US" dirty="0"/>
              <a:t>最终还是赶在</a:t>
            </a:r>
            <a:r>
              <a:rPr lang="en-US" altLang="zh-CN" dirty="0"/>
              <a:t>Spark Summit</a:t>
            </a:r>
            <a:r>
              <a:rPr lang="zh-CN" altLang="en-US" dirty="0"/>
              <a:t>前发布了，本文简单谈下本版本中那些非常重要的新</a:t>
            </a:r>
            <a:r>
              <a:rPr lang="en-US" altLang="zh-CN" dirty="0"/>
              <a:t>feature</a:t>
            </a:r>
            <a:r>
              <a:rPr lang="zh-CN" altLang="en-US" dirty="0"/>
              <a:t>和</a:t>
            </a:r>
            <a:r>
              <a:rPr lang="en-US" altLang="zh-CN" dirty="0"/>
              <a:t>improvement.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SparkR</a:t>
            </a:r>
            <a:r>
              <a:rPr lang="zh-CN" altLang="en-US" dirty="0"/>
              <a:t>就不细说了，于</a:t>
            </a:r>
            <a:r>
              <a:rPr lang="en-US" altLang="zh-CN" dirty="0"/>
              <a:t>data scientists</a:t>
            </a:r>
            <a:r>
              <a:rPr lang="zh-CN" altLang="en-US" dirty="0"/>
              <a:t>而言，简直是望眼欲穿，千呼万唤始出来</a:t>
            </a:r>
            <a:r>
              <a:rPr lang="en-US" altLang="zh-CN" dirty="0"/>
              <a:t>........ </a:t>
            </a:r>
            <a:r>
              <a:rPr lang="zh-CN" altLang="en-US" dirty="0"/>
              <a:t>这显然要用单独一篇文章来说下 </a:t>
            </a:r>
            <a:r>
              <a:rPr lang="en-US" altLang="zh-CN" dirty="0"/>
              <a:t>: 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Spark Core: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现在大家最关心什么？性能和运维呀！ 什么最影响性能？必须</a:t>
            </a:r>
            <a:r>
              <a:rPr lang="en-US" altLang="zh-CN" dirty="0"/>
              <a:t>shuffle</a:t>
            </a:r>
            <a:r>
              <a:rPr lang="zh-CN" altLang="en-US" dirty="0"/>
              <a:t>呀！什么是运维第一要务</a:t>
            </a:r>
            <a:r>
              <a:rPr lang="en-US" altLang="zh-CN" dirty="0"/>
              <a:t>?</a:t>
            </a:r>
            <a:r>
              <a:rPr lang="zh-CN" altLang="en-US" dirty="0"/>
              <a:t>必须是监控呀</a:t>
            </a:r>
            <a:r>
              <a:rPr lang="en-US" altLang="zh-CN" dirty="0"/>
              <a:t>(</a:t>
            </a:r>
            <a:r>
              <a:rPr lang="zh-CN" altLang="en-US" dirty="0"/>
              <a:t>就先不扯</a:t>
            </a:r>
            <a:r>
              <a:rPr lang="en-US" altLang="zh-CN" dirty="0"/>
              <a:t>alert</a:t>
            </a:r>
            <a:r>
              <a:rPr lang="zh-CN" altLang="en-US" dirty="0"/>
              <a:t>了</a:t>
            </a:r>
            <a:r>
              <a:rPr lang="en-US" altLang="zh-CN" dirty="0"/>
              <a:t>)</a:t>
            </a:r>
            <a:r>
              <a:rPr lang="zh-CN" altLang="en-US" dirty="0"/>
              <a:t>！</a:t>
            </a:r>
            <a:r>
              <a:rPr lang="en-US" altLang="zh-CN" dirty="0"/>
              <a:t>1.4</a:t>
            </a:r>
            <a:r>
              <a:rPr lang="zh-CN" altLang="en-US" dirty="0"/>
              <a:t>在这两点都做足了功夫。 </a:t>
            </a:r>
            <a:r>
              <a:rPr lang="en-US" altLang="zh-CN" dirty="0" smtClean="0"/>
              <a:t>1.4</a:t>
            </a:r>
          </a:p>
          <a:p>
            <a:pPr marL="0" indent="0">
              <a:buNone/>
            </a:pPr>
            <a:r>
              <a:rPr lang="zh-CN" altLang="en-US" dirty="0" smtClean="0"/>
              <a:t>中</a:t>
            </a:r>
            <a:r>
              <a:rPr lang="zh-CN" altLang="en-US" dirty="0"/>
              <a:t>，</a:t>
            </a:r>
            <a:r>
              <a:rPr lang="en-US" altLang="zh-CN" dirty="0"/>
              <a:t>Spark</a:t>
            </a:r>
            <a:r>
              <a:rPr lang="zh-CN" altLang="en-US" dirty="0"/>
              <a:t>为应用提供了</a:t>
            </a:r>
            <a:r>
              <a:rPr lang="en-US" altLang="zh-CN" dirty="0"/>
              <a:t>REST API</a:t>
            </a:r>
            <a:r>
              <a:rPr lang="zh-CN" altLang="en-US" dirty="0"/>
              <a:t>来获取各种信息</a:t>
            </a:r>
            <a:r>
              <a:rPr lang="en-US" altLang="zh-CN" dirty="0"/>
              <a:t>(jobs / stages / tasks / storage info)</a:t>
            </a:r>
            <a:r>
              <a:rPr lang="zh-CN" altLang="en-US" dirty="0"/>
              <a:t>，使用这个</a:t>
            </a:r>
            <a:r>
              <a:rPr lang="en-US" altLang="zh-CN" dirty="0"/>
              <a:t>API</a:t>
            </a:r>
            <a:r>
              <a:rPr lang="zh-CN" altLang="en-US" dirty="0"/>
              <a:t>搭建个自己的监控简直是分分钟的事情，不止于此，</a:t>
            </a:r>
            <a:r>
              <a:rPr lang="en-US" altLang="zh-CN" dirty="0"/>
              <a:t>DAG</a:t>
            </a:r>
            <a:r>
              <a:rPr lang="zh-CN" altLang="en-US" dirty="0"/>
              <a:t>现在也</a:t>
            </a:r>
            <a:r>
              <a:rPr lang="zh-CN" altLang="en-US" dirty="0" smtClean="0"/>
              <a:t>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可视化</a:t>
            </a:r>
            <a:r>
              <a:rPr lang="zh-CN" altLang="en-US" dirty="0"/>
              <a:t>了，不清楚</a:t>
            </a:r>
            <a:r>
              <a:rPr lang="en-US" altLang="zh-CN" dirty="0"/>
              <a:t>Spark</a:t>
            </a:r>
            <a:r>
              <a:rPr lang="zh-CN" altLang="en-US" dirty="0"/>
              <a:t>的</a:t>
            </a:r>
            <a:r>
              <a:rPr lang="en-US" altLang="zh-CN" dirty="0" err="1"/>
              <a:t>DAGScheduler</a:t>
            </a:r>
            <a:r>
              <a:rPr lang="zh-CN" altLang="en-US" dirty="0"/>
              <a:t>怎么运作的同学，现在也能非常轻易地知道</a:t>
            </a:r>
            <a:r>
              <a:rPr lang="en-US" altLang="zh-CN" dirty="0"/>
              <a:t>DAG</a:t>
            </a:r>
            <a:r>
              <a:rPr lang="zh-CN" altLang="en-US" dirty="0"/>
              <a:t>细节了。再来说说</a:t>
            </a:r>
            <a:r>
              <a:rPr lang="en-US" altLang="zh-CN" dirty="0"/>
              <a:t>shuffle, </a:t>
            </a:r>
            <a:r>
              <a:rPr lang="zh-CN" altLang="en-US" dirty="0"/>
              <a:t>大家都知道，从</a:t>
            </a:r>
            <a:r>
              <a:rPr lang="en-US" altLang="zh-CN" dirty="0"/>
              <a:t>1.2</a:t>
            </a:r>
            <a:r>
              <a:rPr lang="zh-CN" altLang="en-US" dirty="0"/>
              <a:t>开始</a:t>
            </a:r>
            <a:r>
              <a:rPr lang="en-US" altLang="zh-CN" dirty="0"/>
              <a:t>sort-based shuffle</a:t>
            </a:r>
            <a:r>
              <a:rPr lang="zh-CN" altLang="en-US" dirty="0"/>
              <a:t>已经</a:t>
            </a:r>
            <a:r>
              <a:rPr lang="zh-CN" altLang="en-US" dirty="0" smtClean="0"/>
              <a:t>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为</a:t>
            </a:r>
            <a:r>
              <a:rPr lang="zh-CN" altLang="en-US" dirty="0"/>
              <a:t>默认的</a:t>
            </a:r>
            <a:r>
              <a:rPr lang="en-US" altLang="zh-CN" dirty="0" err="1"/>
              <a:t>shuffe</a:t>
            </a:r>
            <a:r>
              <a:rPr lang="zh-CN" altLang="en-US" dirty="0"/>
              <a:t>策略了，基于</a:t>
            </a:r>
            <a:r>
              <a:rPr lang="en-US" altLang="zh-CN" dirty="0"/>
              <a:t>sort</a:t>
            </a:r>
            <a:r>
              <a:rPr lang="zh-CN" altLang="en-US" dirty="0"/>
              <a:t>的</a:t>
            </a:r>
            <a:r>
              <a:rPr lang="en-US" altLang="zh-CN" dirty="0"/>
              <a:t>shuffle</a:t>
            </a:r>
            <a:r>
              <a:rPr lang="zh-CN" altLang="en-US" dirty="0"/>
              <a:t>不需要同时打开很多文件，并且也能减少中间文件的生成，但是带来的问题是在</a:t>
            </a:r>
            <a:r>
              <a:rPr lang="en-US" altLang="zh-CN" dirty="0"/>
              <a:t>JVM</a:t>
            </a:r>
            <a:r>
              <a:rPr lang="zh-CN" altLang="en-US" dirty="0"/>
              <a:t>的</a:t>
            </a:r>
            <a:r>
              <a:rPr lang="en-US" altLang="zh-CN" dirty="0"/>
              <a:t>heap</a:t>
            </a:r>
            <a:r>
              <a:rPr lang="zh-CN" altLang="en-US" dirty="0"/>
              <a:t>中留了大量的</a:t>
            </a:r>
            <a:r>
              <a:rPr lang="en-US" altLang="zh-CN" dirty="0"/>
              <a:t>java</a:t>
            </a:r>
            <a:r>
              <a:rPr lang="zh-CN" altLang="en-US" dirty="0"/>
              <a:t>对象，</a:t>
            </a:r>
            <a:r>
              <a:rPr lang="en-US" altLang="zh-CN" dirty="0" smtClean="0"/>
              <a:t>1.4</a:t>
            </a:r>
          </a:p>
          <a:p>
            <a:pPr marL="0" indent="0">
              <a:buNone/>
            </a:pPr>
            <a:r>
              <a:rPr lang="zh-CN" altLang="en-US" dirty="0" smtClean="0"/>
              <a:t>开始</a:t>
            </a:r>
            <a:r>
              <a:rPr lang="zh-CN" altLang="en-US" dirty="0"/>
              <a:t>，</a:t>
            </a:r>
            <a:r>
              <a:rPr lang="en-US" altLang="zh-CN" dirty="0"/>
              <a:t>shuffle</a:t>
            </a:r>
            <a:r>
              <a:rPr lang="zh-CN" altLang="en-US" dirty="0"/>
              <a:t>的</a:t>
            </a:r>
            <a:r>
              <a:rPr lang="en-US" altLang="zh-CN" dirty="0"/>
              <a:t>map</a:t>
            </a:r>
            <a:r>
              <a:rPr lang="zh-CN" altLang="en-US" dirty="0"/>
              <a:t>阶段的输出会被序列化，这会带来两个好处：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spill</a:t>
            </a:r>
            <a:r>
              <a:rPr lang="zh-CN" altLang="en-US" dirty="0"/>
              <a:t>到磁盘上的文件变小了 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GC</a:t>
            </a:r>
            <a:r>
              <a:rPr lang="zh-CN" altLang="en-US" dirty="0"/>
              <a:t>效率大增 ，有人又会说，序列化反序列化会产生额外的</a:t>
            </a:r>
            <a:r>
              <a:rPr lang="en-US" altLang="zh-CN" dirty="0" err="1" smtClean="0"/>
              <a:t>cpu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开销</a:t>
            </a:r>
            <a:r>
              <a:rPr lang="zh-CN" altLang="en-US" dirty="0"/>
              <a:t>啊，事实上，</a:t>
            </a:r>
            <a:r>
              <a:rPr lang="en-US" altLang="zh-CN" dirty="0"/>
              <a:t>shuffle</a:t>
            </a:r>
            <a:r>
              <a:rPr lang="zh-CN" altLang="en-US" dirty="0"/>
              <a:t>过程往往都是</a:t>
            </a:r>
            <a:r>
              <a:rPr lang="en-US" altLang="zh-CN" dirty="0"/>
              <a:t>IO</a:t>
            </a:r>
            <a:r>
              <a:rPr lang="zh-CN" altLang="en-US" dirty="0"/>
              <a:t>密集型的操作，带来的这点</a:t>
            </a:r>
            <a:r>
              <a:rPr lang="en-US" altLang="zh-CN" dirty="0" err="1"/>
              <a:t>cpu</a:t>
            </a:r>
            <a:r>
              <a:rPr lang="zh-CN" altLang="en-US" dirty="0"/>
              <a:t>开销，是可以接受。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大家期待的钨丝计划</a:t>
            </a:r>
            <a:r>
              <a:rPr lang="en-US" altLang="zh-CN" dirty="0"/>
              <a:t>(Project Tungsten)</a:t>
            </a:r>
            <a:r>
              <a:rPr lang="zh-CN" altLang="en-US" dirty="0"/>
              <a:t>也在</a:t>
            </a:r>
            <a:r>
              <a:rPr lang="en-US" altLang="zh-CN" dirty="0"/>
              <a:t>1.4</a:t>
            </a:r>
            <a:r>
              <a:rPr lang="zh-CN" altLang="en-US" dirty="0"/>
              <a:t>初露锋芒，引入了新的</a:t>
            </a:r>
            <a:r>
              <a:rPr lang="en-US" altLang="zh-CN" dirty="0"/>
              <a:t>shuffle manager “</a:t>
            </a:r>
            <a:r>
              <a:rPr lang="en-US" altLang="zh-CN" dirty="0" err="1"/>
              <a:t>UnsafeShuffleManager</a:t>
            </a:r>
            <a:r>
              <a:rPr lang="en-US" altLang="zh-CN" dirty="0"/>
              <a:t>”, </a:t>
            </a:r>
            <a:r>
              <a:rPr lang="zh-CN" altLang="en-US" dirty="0"/>
              <a:t>来提供缓存友好的排序算法，及其它一些改进，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降低</a:t>
            </a:r>
            <a:r>
              <a:rPr lang="en-US" altLang="zh-CN" dirty="0"/>
              <a:t>shuffle</a:t>
            </a:r>
            <a:r>
              <a:rPr lang="zh-CN" altLang="en-US" dirty="0"/>
              <a:t>过程中的内存使用量，并且加速排序过程。 钨丝计划必定会成为接下来两个版本</a:t>
            </a:r>
            <a:r>
              <a:rPr lang="en-US" altLang="zh-CN" dirty="0"/>
              <a:t>(1.5,1.6)</a:t>
            </a:r>
            <a:r>
              <a:rPr lang="zh-CN" altLang="en-US" dirty="0"/>
              <a:t>重点关注的地方。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Streaming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Streaming</a:t>
            </a:r>
            <a:r>
              <a:rPr lang="zh-CN" altLang="en-US" dirty="0"/>
              <a:t>在这个版本中增加了新的</a:t>
            </a:r>
            <a:r>
              <a:rPr lang="en-US" altLang="zh-CN" dirty="0"/>
              <a:t>UI</a:t>
            </a:r>
            <a:r>
              <a:rPr lang="zh-CN" altLang="en-US" dirty="0"/>
              <a:t>， 简直是</a:t>
            </a:r>
            <a:r>
              <a:rPr lang="en-US" altLang="zh-CN" dirty="0"/>
              <a:t>Streaming</a:t>
            </a:r>
            <a:r>
              <a:rPr lang="zh-CN" altLang="en-US" dirty="0"/>
              <a:t>用户的福音啊，各种详细信息尽收眼底。话说</a:t>
            </a:r>
            <a:r>
              <a:rPr lang="en-US" altLang="zh-CN" dirty="0"/>
              <a:t>Spark</a:t>
            </a:r>
            <a:r>
              <a:rPr lang="zh-CN" altLang="en-US" dirty="0"/>
              <a:t>中国峰会，</a:t>
            </a:r>
            <a:r>
              <a:rPr lang="en-US" altLang="zh-CN" dirty="0"/>
              <a:t>TD</a:t>
            </a:r>
            <a:r>
              <a:rPr lang="zh-CN" altLang="en-US" dirty="0"/>
              <a:t>当时坐我旁边</a:t>
            </a:r>
            <a:r>
              <a:rPr lang="en-US" altLang="zh-CN" dirty="0"/>
              <a:t>review</a:t>
            </a:r>
            <a:r>
              <a:rPr lang="zh-CN" altLang="en-US" dirty="0"/>
              <a:t>这部分的</a:t>
            </a:r>
            <a:r>
              <a:rPr lang="en-US" altLang="zh-CN" dirty="0"/>
              <a:t>code</a:t>
            </a:r>
            <a:r>
              <a:rPr lang="zh-CN" altLang="en-US" dirty="0"/>
              <a:t>，</a:t>
            </a:r>
            <a:r>
              <a:rPr lang="zh-CN" altLang="en-US" dirty="0" smtClean="0"/>
              <a:t>悄悄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</a:t>
            </a:r>
            <a:r>
              <a:rPr lang="zh-CN" altLang="en-US" dirty="0"/>
              <a:t>说我”</a:t>
            </a:r>
            <a:r>
              <a:rPr lang="en-US" altLang="zh-CN" dirty="0"/>
              <a:t>this is awesome”</a:t>
            </a:r>
            <a:r>
              <a:rPr lang="zh-CN" altLang="en-US" dirty="0"/>
              <a:t>。对了，这部分主要是由朱诗雄做的，虽然诗雄在峰会上放了我鸽子，但必须感谢他给我们带来了这么好的特性！另外此版本也支持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0.8.2.x</a:t>
            </a:r>
            <a:r>
              <a:rPr lang="zh-CN" altLang="en-US" dirty="0"/>
              <a:t>的</a:t>
            </a:r>
            <a:r>
              <a:rPr lang="en-US" altLang="zh-CN" dirty="0"/>
              <a:t>Kafka</a:t>
            </a:r>
            <a:r>
              <a:rPr lang="zh-CN" altLang="en-US" dirty="0"/>
              <a:t>版本。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SQL(</a:t>
            </a:r>
            <a:r>
              <a:rPr lang="en-US" altLang="zh-CN" dirty="0" err="1"/>
              <a:t>DataFrame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支持老牌的</a:t>
            </a:r>
            <a:r>
              <a:rPr lang="en-US" altLang="zh-CN" dirty="0" err="1"/>
              <a:t>ORCFile</a:t>
            </a:r>
            <a:r>
              <a:rPr lang="zh-CN" altLang="en-US" dirty="0"/>
              <a:t>了，虽然比</a:t>
            </a:r>
            <a:r>
              <a:rPr lang="en-US" altLang="zh-CN" dirty="0"/>
              <a:t>Parquet</a:t>
            </a:r>
            <a:r>
              <a:rPr lang="zh-CN" altLang="en-US" dirty="0"/>
              <a:t>年轻，但是人家</a:t>
            </a:r>
            <a:r>
              <a:rPr lang="en-US" altLang="zh-CN" dirty="0"/>
              <a:t>bug</a:t>
            </a:r>
            <a:r>
              <a:rPr lang="zh-CN" altLang="en-US" dirty="0"/>
              <a:t>少啊 </a:t>
            </a:r>
            <a:r>
              <a:rPr lang="en-US" altLang="zh-CN" dirty="0"/>
              <a:t>: ) 1.4</a:t>
            </a:r>
            <a:r>
              <a:rPr lang="zh-CN" altLang="en-US" dirty="0"/>
              <a:t>提供了类似于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window function</a:t>
            </a:r>
            <a:r>
              <a:rPr lang="zh-CN" altLang="en-US" dirty="0"/>
              <a:t>，还是比较实用的。本次对于</a:t>
            </a:r>
            <a:r>
              <a:rPr lang="en-US" altLang="zh-CN" dirty="0"/>
              <a:t>join</a:t>
            </a:r>
            <a:r>
              <a:rPr lang="zh-CN" altLang="en-US" dirty="0"/>
              <a:t>的优化还是比较给</a:t>
            </a:r>
            <a:r>
              <a:rPr lang="zh-CN" altLang="en-US" dirty="0" smtClean="0"/>
              <a:t>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</a:t>
            </a:r>
            <a:r>
              <a:rPr lang="zh-CN" altLang="en-US" dirty="0"/>
              <a:t>，特别是针对那种比较大的</a:t>
            </a:r>
            <a:r>
              <a:rPr lang="en-US" altLang="zh-CN" dirty="0"/>
              <a:t>join</a:t>
            </a:r>
            <a:r>
              <a:rPr lang="zh-CN" altLang="en-US" dirty="0"/>
              <a:t>，大家可以体会下。</a:t>
            </a:r>
            <a:r>
              <a:rPr lang="en-US" altLang="zh-CN" dirty="0"/>
              <a:t>JDBC Server</a:t>
            </a:r>
            <a:r>
              <a:rPr lang="zh-CN" altLang="en-US" dirty="0"/>
              <a:t>的用户肯定非常开心了，因为终于有</a:t>
            </a:r>
            <a:r>
              <a:rPr lang="en-US" altLang="zh-CN" dirty="0"/>
              <a:t>UI</a:t>
            </a:r>
            <a:r>
              <a:rPr lang="zh-CN" altLang="en-US" dirty="0"/>
              <a:t>可以看了呀。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ML/</a:t>
            </a:r>
            <a:r>
              <a:rPr lang="en-US" altLang="zh-CN" dirty="0" err="1"/>
              <a:t>MLlib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ML pipelines</a:t>
            </a:r>
            <a:r>
              <a:rPr lang="zh-CN" altLang="en-US" dirty="0"/>
              <a:t>从</a:t>
            </a:r>
            <a:r>
              <a:rPr lang="en-US" altLang="zh-CN" dirty="0"/>
              <a:t>alpha</a:t>
            </a:r>
            <a:r>
              <a:rPr lang="zh-CN" altLang="en-US" dirty="0"/>
              <a:t>毕业了，大家对于</a:t>
            </a:r>
            <a:r>
              <a:rPr lang="en-US" altLang="zh-CN" dirty="0"/>
              <a:t>ML pipelines</a:t>
            </a:r>
            <a:r>
              <a:rPr lang="zh-CN" altLang="en-US" dirty="0"/>
              <a:t>的热情还真的蛮高的啊。我对</a:t>
            </a:r>
            <a:r>
              <a:rPr lang="en-US" altLang="zh-CN" dirty="0"/>
              <a:t>Personalized PageRank with </a:t>
            </a:r>
            <a:r>
              <a:rPr lang="en-US" altLang="zh-CN" dirty="0" err="1"/>
              <a:t>GraphX</a:t>
            </a:r>
            <a:r>
              <a:rPr lang="zh-CN" altLang="en-US" dirty="0"/>
              <a:t>倒是蛮感兴趣的，与之相关的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recommendAll</a:t>
            </a:r>
            <a:r>
              <a:rPr lang="en-US" altLang="zh-CN" dirty="0"/>
              <a:t> in matrix factorization model</a:t>
            </a:r>
            <a:r>
              <a:rPr lang="zh-CN" altLang="en-US" dirty="0"/>
              <a:t>。 事实上大多数公司还是会在</a:t>
            </a:r>
            <a:r>
              <a:rPr lang="en-US" altLang="zh-CN" dirty="0"/>
              <a:t>Spark</a:t>
            </a:r>
            <a:r>
              <a:rPr lang="zh-CN" altLang="en-US" dirty="0"/>
              <a:t>上实现自己的算法</a:t>
            </a:r>
            <a:r>
              <a:rPr lang="zh-CN" altLang="en-US" dirty="0" smtClean="0"/>
              <a:t>。</a:t>
            </a:r>
            <a:r>
              <a:rPr lang="en-US" altLang="zh-CN" dirty="0" smtClean="0"/>
              <a:t>--</a:t>
            </a:r>
            <a:r>
              <a:rPr lang="zh-CN" altLang="en-US" dirty="0" smtClean="0"/>
              <a:t>来源</a:t>
            </a:r>
            <a:r>
              <a:rPr lang="en-US" altLang="zh-CN" dirty="0" smtClean="0"/>
              <a:t>,</a:t>
            </a:r>
            <a:r>
              <a:rPr lang="zh-CN" altLang="en-US" dirty="0" smtClean="0"/>
              <a:t>七牛云陈超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Ps:</a:t>
            </a:r>
            <a:r>
              <a:rPr lang="zh-CN" altLang="en-US" dirty="0" smtClean="0">
                <a:solidFill>
                  <a:srgbClr val="FF0000"/>
                </a:solidFill>
              </a:rPr>
              <a:t>个人觉得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zh-CN" altLang="en-US" dirty="0" smtClean="0">
                <a:solidFill>
                  <a:srgbClr val="FF0000"/>
                </a:solidFill>
              </a:rPr>
              <a:t>模块还有很长的路要走</a:t>
            </a:r>
            <a:r>
              <a:rPr lang="en-US" altLang="zh-CN" dirty="0" smtClean="0">
                <a:solidFill>
                  <a:srgbClr val="FF0000"/>
                </a:solidFill>
              </a:rPr>
              <a:t>…</a:t>
            </a:r>
            <a:r>
              <a:rPr lang="zh-CN" altLang="en-US" dirty="0" smtClean="0">
                <a:solidFill>
                  <a:srgbClr val="FF0000"/>
                </a:solidFill>
              </a:rPr>
              <a:t>自己玩玩还行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用于生产挑战极大</a:t>
            </a:r>
            <a:r>
              <a:rPr lang="en-US" altLang="zh-CN" dirty="0" smtClean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3393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/>
              <a:t>Event Timeline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43" y="3515488"/>
            <a:ext cx="8939513" cy="25978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4" y="1276048"/>
            <a:ext cx="8827896" cy="21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3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-DAG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5" y="2377754"/>
            <a:ext cx="4578977" cy="2881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75" y="2377754"/>
            <a:ext cx="421422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7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-DAG</a:t>
            </a:r>
            <a:r>
              <a:rPr lang="zh-CN" altLang="en-US" dirty="0" smtClean="0"/>
              <a:t>各阶段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328597"/>
            <a:ext cx="8537510" cy="3042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7" y="4370907"/>
            <a:ext cx="2500603" cy="23669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07" y="4370908"/>
            <a:ext cx="1780474" cy="23669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619" y="4365008"/>
            <a:ext cx="2805737" cy="2372882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1586207" y="5551449"/>
            <a:ext cx="1418250" cy="3265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310742" y="5551449"/>
            <a:ext cx="953170" cy="3265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7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SparkSQL</a:t>
            </a:r>
            <a:r>
              <a:rPr lang="en-US" altLang="zh-CN" dirty="0" smtClean="0"/>
              <a:t> </a:t>
            </a:r>
            <a:r>
              <a:rPr lang="en-US" altLang="zh-CN" sz="1400" dirty="0" smtClean="0"/>
              <a:t>session</a:t>
            </a:r>
            <a:endParaRPr lang="zh-CN" altLang="en-US" sz="1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7710"/>
            <a:ext cx="8229600" cy="2100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0115"/>
            <a:ext cx="8313576" cy="14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6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264814" y="1666200"/>
            <a:ext cx="3493124" cy="444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Hortonworks</a:t>
            </a:r>
            <a:r>
              <a:rPr lang="en-US" altLang="zh-CN" b="1" dirty="0"/>
              <a:t> HDP 2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特点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原装</a:t>
            </a:r>
            <a:r>
              <a:rPr lang="en-US" altLang="zh-CN" dirty="0" err="1"/>
              <a:t>Hadoop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 • </a:t>
            </a:r>
            <a:r>
              <a:rPr lang="zh-CN" altLang="en-US" dirty="0"/>
              <a:t>纯开源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版本跟进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dirty="0"/>
              <a:t>Hive + </a:t>
            </a:r>
            <a:r>
              <a:rPr lang="en-US" altLang="zh-CN" dirty="0" err="1"/>
              <a:t>Tez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 • </a:t>
            </a:r>
            <a:r>
              <a:rPr lang="zh-CN" altLang="en-US" dirty="0"/>
              <a:t>企业级</a:t>
            </a:r>
            <a:r>
              <a:rPr lang="zh-CN" altLang="en-US" dirty="0" smtClean="0"/>
              <a:t>安全 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不</a:t>
            </a:r>
            <a:r>
              <a:rPr lang="zh-CN" altLang="en-US" dirty="0"/>
              <a:t>开源</a:t>
            </a:r>
            <a:r>
              <a:rPr lang="en-US" altLang="zh-CN" b="1" dirty="0"/>
              <a:t>~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集成开源监控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Ganglia </a:t>
            </a:r>
            <a:r>
              <a:rPr lang="en-US" altLang="zh-CN" dirty="0"/>
              <a:t>+ </a:t>
            </a:r>
            <a:r>
              <a:rPr lang="en-US" altLang="zh-CN" dirty="0" err="1"/>
              <a:t>Nagios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– </a:t>
            </a:r>
            <a:r>
              <a:rPr lang="zh-CN" altLang="en-US" dirty="0"/>
              <a:t>吐槽点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安装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升级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添加删除</a:t>
            </a:r>
            <a:r>
              <a:rPr lang="zh-CN" altLang="en-US" dirty="0" smtClean="0"/>
              <a:t>节点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3452384" y="1660992"/>
            <a:ext cx="2400682" cy="407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smtClean="0"/>
              <a:t>· </a:t>
            </a:r>
            <a:r>
              <a:rPr lang="en-US" altLang="zh-CN" b="1" dirty="0" err="1" smtClean="0"/>
              <a:t>Cloudera</a:t>
            </a:r>
            <a:r>
              <a:rPr lang="en-US" altLang="zh-CN" b="1" dirty="0" smtClean="0"/>
              <a:t> CDH 5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– </a:t>
            </a:r>
            <a:r>
              <a:rPr lang="zh-CN" altLang="en-US" dirty="0" smtClean="0"/>
              <a:t>特点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CM</a:t>
            </a:r>
            <a:r>
              <a:rPr lang="zh-CN" altLang="en-US" dirty="0" smtClean="0"/>
              <a:t>小白式安装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CM</a:t>
            </a:r>
            <a:r>
              <a:rPr lang="zh-CN" altLang="en-US" dirty="0" smtClean="0"/>
              <a:t>配置简单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升级方便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资源分配设置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Impala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文档真心不错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跟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的合作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– </a:t>
            </a:r>
            <a:r>
              <a:rPr lang="zh-CN" altLang="en-US" dirty="0" smtClean="0"/>
              <a:t>吐槽点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CM</a:t>
            </a:r>
            <a:r>
              <a:rPr lang="zh-CN" altLang="en-US" dirty="0" smtClean="0"/>
              <a:t>不开源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Roadmap</a:t>
            </a:r>
            <a:r>
              <a:rPr lang="zh-CN" altLang="en-US" dirty="0" smtClean="0"/>
              <a:t>模糊</a:t>
            </a:r>
            <a:br>
              <a:rPr lang="zh-CN" altLang="en-US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• </a:t>
            </a:r>
            <a:r>
              <a:rPr lang="zh-CN" altLang="en-US" dirty="0" smtClean="0"/>
              <a:t>版本不透明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社区版功能还</a:t>
            </a:r>
            <a:br>
              <a:rPr lang="zh-CN" altLang="en-US" dirty="0" smtClean="0"/>
            </a:br>
            <a:r>
              <a:rPr lang="zh-CN" altLang="en-US" dirty="0" smtClean="0"/>
              <a:t>     是有点小限制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96685" y="1666200"/>
            <a:ext cx="2630032" cy="3491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750"/>
              </a:spcBef>
            </a:pPr>
            <a:r>
              <a:rPr lang="en-US" altLang="zh-CN" b="1" dirty="0"/>
              <a:t>· </a:t>
            </a:r>
            <a:r>
              <a:rPr lang="en-US" altLang="zh-CN" b="1" dirty="0" err="1"/>
              <a:t>MapR</a:t>
            </a:r>
            <a:r>
              <a:rPr lang="en-US" altLang="zh-CN" b="1" dirty="0"/>
              <a:t> 4.0</a:t>
            </a:r>
            <a:r>
              <a:rPr lang="zh-CN" altLang="en-US" b="1" dirty="0"/>
              <a:t/>
            </a:r>
            <a:br>
              <a:rPr lang="zh-CN" altLang="en-US" b="1" dirty="0"/>
            </a:br>
            <a:r>
              <a:rPr lang="en-US" altLang="zh-CN" b="1" dirty="0"/>
              <a:t>– </a:t>
            </a:r>
            <a:r>
              <a:rPr lang="zh-CN" altLang="en-US" b="1" dirty="0"/>
              <a:t>特点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4.0</a:t>
            </a:r>
            <a:r>
              <a:rPr lang="zh-CN" altLang="en-US" b="1" dirty="0"/>
              <a:t>支持</a:t>
            </a:r>
            <a:r>
              <a:rPr lang="en-US" altLang="zh-CN" b="1" dirty="0"/>
              <a:t>YARN</a:t>
            </a:r>
            <a:br>
              <a:rPr lang="en-US" altLang="zh-CN" b="1" dirty="0"/>
            </a:br>
            <a:r>
              <a:rPr lang="en-US" altLang="zh-CN" b="1" dirty="0"/>
              <a:t>  • </a:t>
            </a:r>
            <a:r>
              <a:rPr lang="zh-CN" altLang="en-US" b="1" dirty="0"/>
              <a:t>分布式</a:t>
            </a:r>
            <a:r>
              <a:rPr lang="en-US" altLang="zh-CN" b="1" dirty="0" err="1"/>
              <a:t>NameNode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  • </a:t>
            </a:r>
            <a:r>
              <a:rPr lang="zh-CN" altLang="en-US" b="1" dirty="0"/>
              <a:t>多集群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</a:t>
            </a:r>
            <a:r>
              <a:rPr lang="en-US" altLang="zh-CN" b="1" dirty="0" err="1"/>
              <a:t>MapR</a:t>
            </a:r>
            <a:r>
              <a:rPr lang="en-US" altLang="zh-CN" b="1" dirty="0"/>
              <a:t> FS </a:t>
            </a:r>
            <a:r>
              <a:rPr lang="zh-CN" altLang="en-US" b="1" dirty="0"/>
              <a:t>快？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NFS</a:t>
            </a:r>
            <a:br>
              <a:rPr lang="en-US" altLang="zh-CN" b="1" dirty="0"/>
            </a:br>
            <a:r>
              <a:rPr lang="en-US" altLang="zh-CN" b="1" dirty="0"/>
              <a:t>  • Impala</a:t>
            </a:r>
          </a:p>
          <a:p>
            <a:pPr>
              <a:lnSpc>
                <a:spcPct val="70000"/>
              </a:lnSpc>
              <a:spcBef>
                <a:spcPts val="750"/>
              </a:spcBef>
            </a:pP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– </a:t>
            </a:r>
            <a:r>
              <a:rPr lang="zh-CN" altLang="en-US" b="1" dirty="0"/>
              <a:t>吐槽点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</a:t>
            </a:r>
            <a:r>
              <a:rPr lang="zh-CN" altLang="en-US" b="1" dirty="0"/>
              <a:t>安装不安只有装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</a:t>
            </a:r>
            <a:r>
              <a:rPr lang="zh-CN" altLang="en-US" b="1" dirty="0"/>
              <a:t>有</a:t>
            </a:r>
            <a:r>
              <a:rPr lang="en-US" altLang="zh-CN" b="1" dirty="0"/>
              <a:t>conflict</a:t>
            </a:r>
            <a:r>
              <a:rPr lang="zh-CN" altLang="en-US" b="1" dirty="0"/>
              <a:t>要边装</a:t>
            </a:r>
            <a:br>
              <a:rPr lang="zh-CN" altLang="en-US" b="1" dirty="0"/>
            </a:br>
            <a:r>
              <a:rPr lang="zh-CN" altLang="en-US" b="1" dirty="0"/>
              <a:t>边卸。。。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4.0</a:t>
            </a:r>
            <a:r>
              <a:rPr lang="zh-CN" altLang="en-US" b="1" dirty="0"/>
              <a:t>版的</a:t>
            </a:r>
            <a:r>
              <a:rPr lang="en-US" altLang="zh-CN" b="1" dirty="0"/>
              <a:t>installer</a:t>
            </a:r>
            <a:br>
              <a:rPr lang="en-US" altLang="zh-CN" b="1" dirty="0"/>
            </a:br>
            <a:r>
              <a:rPr lang="en-US" altLang="zh-CN" b="1" dirty="0"/>
              <a:t>    </a:t>
            </a:r>
            <a:r>
              <a:rPr lang="zh-CN" altLang="en-US" b="1" dirty="0"/>
              <a:t>有</a:t>
            </a:r>
            <a:r>
              <a:rPr lang="en-US" altLang="zh-CN" b="1" dirty="0"/>
              <a:t>bug</a:t>
            </a:r>
            <a:br>
              <a:rPr lang="en-US" altLang="zh-CN" b="1" dirty="0"/>
            </a:br>
            <a:r>
              <a:rPr lang="en-US" altLang="zh-CN" b="1" dirty="0"/>
              <a:t>   • </a:t>
            </a:r>
            <a:r>
              <a:rPr lang="zh-CN" altLang="en-US" b="1" dirty="0"/>
              <a:t>想读懂我文档</a:t>
            </a:r>
            <a:r>
              <a:rPr lang="en-US" altLang="zh-CN" b="1" dirty="0"/>
              <a:t>?</a:t>
            </a:r>
            <a:br>
              <a:rPr lang="en-US" altLang="zh-CN" b="1" dirty="0"/>
            </a:br>
            <a:r>
              <a:rPr lang="en-US" altLang="zh-CN" b="1" dirty="0"/>
              <a:t>   • </a:t>
            </a:r>
            <a:r>
              <a:rPr lang="zh-CN" altLang="en-US" b="1" dirty="0"/>
              <a:t>先</a:t>
            </a:r>
            <a:r>
              <a:rPr lang="en-US" altLang="zh-CN" b="1" dirty="0"/>
              <a:t>Planning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2700196" y="933057"/>
            <a:ext cx="4572000" cy="6694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 现有几大</a:t>
            </a:r>
            <a:r>
              <a:rPr lang="en-US" altLang="zh-CN" sz="2400" b="1" dirty="0" err="1">
                <a:solidFill>
                  <a:schemeClr val="accent1"/>
                </a:solidFill>
              </a:rPr>
              <a:t>Hadoop</a:t>
            </a:r>
            <a:r>
              <a:rPr lang="zh-CN" altLang="en-US" sz="2400" b="1" dirty="0">
                <a:solidFill>
                  <a:schemeClr val="accent1"/>
                </a:solidFill>
              </a:rPr>
              <a:t>平台比较</a:t>
            </a:r>
            <a:r>
              <a:rPr lang="zh-CN" altLang="en-US" sz="1350" dirty="0"/>
              <a:t/>
            </a:r>
            <a:br>
              <a:rPr lang="zh-CN" altLang="en-US" sz="1350" dirty="0"/>
            </a:b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10196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SparkStraming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zh-CN" sz="1600" dirty="0"/>
              <a:t>[hadoop@bigdatat02 ~]$ nc -lk 9999 </a:t>
            </a:r>
          </a:p>
          <a:p>
            <a:pPr marL="0" indent="0">
              <a:buNone/>
            </a:pPr>
            <a:r>
              <a:rPr lang="it-IT" altLang="zh-CN" sz="1600" dirty="0"/>
              <a:t>hello </a:t>
            </a:r>
          </a:p>
          <a:p>
            <a:pPr marL="0" indent="0">
              <a:buNone/>
            </a:pPr>
            <a:r>
              <a:rPr lang="it-IT" altLang="zh-CN" sz="1600" dirty="0"/>
              <a:t>a</a:t>
            </a:r>
          </a:p>
          <a:p>
            <a:pPr marL="0" indent="0">
              <a:buNone/>
            </a:pPr>
            <a:r>
              <a:rPr lang="it-IT" altLang="zh-CN" sz="1600" dirty="0"/>
              <a:t>bc</a:t>
            </a:r>
          </a:p>
          <a:p>
            <a:pPr marL="0" indent="0">
              <a:buNone/>
            </a:pPr>
            <a:r>
              <a:rPr lang="it-IT" altLang="zh-CN" sz="1600" dirty="0"/>
              <a:t>d</a:t>
            </a:r>
          </a:p>
          <a:p>
            <a:pPr marL="0" indent="0">
              <a:buNone/>
            </a:pPr>
            <a:r>
              <a:rPr lang="it-IT" altLang="zh-CN" sz="1600" dirty="0"/>
              <a:t>e</a:t>
            </a:r>
          </a:p>
          <a:p>
            <a:pPr marL="0" indent="0">
              <a:buNone/>
            </a:pPr>
            <a:r>
              <a:rPr lang="it-IT" altLang="zh-CN" sz="1600" dirty="0" smtClean="0"/>
              <a:t>f</a:t>
            </a:r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$ spark/bin/spark-submit </a:t>
            </a:r>
            <a:r>
              <a:rPr lang="en-US" altLang="zh-CN" sz="1600" dirty="0"/>
              <a:t>--class </a:t>
            </a:r>
            <a:r>
              <a:rPr lang="en-US" altLang="zh-CN" sz="1600" dirty="0" err="1"/>
              <a:t>com.sparkjvm.streaming.yarn.NetHdfsWordCount</a:t>
            </a:r>
            <a:r>
              <a:rPr lang="en-US" altLang="zh-CN" sz="1600" dirty="0"/>
              <a:t> --master spark://bigdatat01:18888 sparkstreaming-NetHdfsWordCount-1.0-SNAPSHOT.jar bigdatat02 9999 10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6672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SparkStreaming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32" y="1600200"/>
            <a:ext cx="6880935" cy="4525963"/>
          </a:xfrm>
        </p:spPr>
      </p:pic>
    </p:spTree>
    <p:extLst>
      <p:ext uri="{BB962C8B-B14F-4D97-AF65-F5344CB8AC3E}">
        <p14:creationId xmlns:p14="http://schemas.microsoft.com/office/powerpoint/2010/main" val="406335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性能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Spark 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1.4</a:t>
            </a:r>
            <a:r>
              <a:rPr lang="en-US" altLang="zh-CN" sz="800" dirty="0" smtClean="0"/>
              <a:t> </a:t>
            </a:r>
            <a:r>
              <a:rPr lang="en-US" altLang="zh-CN" dirty="0" smtClean="0"/>
              <a:t>??</a:t>
            </a:r>
            <a:endParaRPr lang="zh-CN" altLang="en-US" dirty="0"/>
          </a:p>
        </p:txBody>
      </p:sp>
      <p:pic>
        <p:nvPicPr>
          <p:cNvPr id="103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43402"/>
            <a:ext cx="9118601" cy="4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87877"/>
            <a:ext cx="9118601" cy="8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139930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Row_number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action:create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2287877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2760952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36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" y="4407957"/>
            <a:ext cx="9109269" cy="3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0715"/>
            <a:ext cx="9118600" cy="155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3548625"/>
            <a:ext cx="911860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mdn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b.acc_nbr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数据量：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32.6G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表名：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default.TB_INTERFACE_KEYWORD_TABLE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 ---150397539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数据量：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774.6 MB		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表名：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src_eda.F_1_SERV_D_2 b  --894534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完成时间：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22min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生成数据字段：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120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生成数据：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85.2 GB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4775398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0" y="5673923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47057" y="6596743"/>
            <a:ext cx="303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测试库：</a:t>
            </a:r>
            <a:r>
              <a:rPr lang="en-US" altLang="zh-CN" sz="1400" dirty="0" smtClean="0">
                <a:solidFill>
                  <a:srgbClr val="FF0000"/>
                </a:solidFill>
              </a:rPr>
              <a:t>mem:24GB	Cores:24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57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16616"/>
            <a:ext cx="8229600" cy="1143000"/>
          </a:xfrm>
        </p:spPr>
        <p:txBody>
          <a:bodyPr/>
          <a:lstStyle/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1964614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Impala2.0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524" y="1665517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．目前最好的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解决方案，单纯的</a:t>
            </a:r>
            <a:r>
              <a:rPr lang="en-US" altLang="zh-CN" dirty="0" err="1"/>
              <a:t>sql</a:t>
            </a:r>
            <a:r>
              <a:rPr lang="zh-CN" altLang="zh-CN" dirty="0"/>
              <a:t>分析海量数据框架，效率最高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Impala</a:t>
            </a:r>
            <a:r>
              <a:rPr lang="zh-CN" altLang="zh-CN" dirty="0"/>
              <a:t>做海量数据分析容易出现内存不足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．内存评估非常不合理，通常非常小的数据，可以用出几倍的内存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．如果内存不足走了磁盘，那么效率并不会比其他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效率高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</a:t>
            </a:r>
            <a:r>
              <a:rPr lang="en-US" altLang="zh-CN" dirty="0" err="1"/>
              <a:t>Sql</a:t>
            </a:r>
            <a:r>
              <a:rPr lang="zh-CN" altLang="zh-CN" dirty="0"/>
              <a:t>语法支持度全，</a:t>
            </a:r>
            <a:r>
              <a:rPr lang="en-US" altLang="zh-CN" dirty="0"/>
              <a:t>join</a:t>
            </a:r>
            <a:r>
              <a:rPr lang="zh-CN" altLang="zh-CN" dirty="0"/>
              <a:t>能力也强，这一点是需要称赞的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不需要有专门的人员去优化，本身效率就很高！当然</a:t>
            </a:r>
            <a:r>
              <a:rPr lang="en-US" altLang="zh-CN" dirty="0" err="1" smtClean="0"/>
              <a:t>Mem</a:t>
            </a:r>
            <a:r>
              <a:rPr lang="zh-CN" altLang="en-US" dirty="0" smtClean="0"/>
              <a:t>永远是甩不开的问题！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53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Spark 1.3.1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17638"/>
            <a:ext cx="8546841" cy="4851187"/>
          </a:xfrm>
        </p:spPr>
        <p:txBody>
          <a:bodyPr>
            <a:normAutofit fontScale="3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spark</a:t>
            </a:r>
            <a:r>
              <a:rPr lang="zh-CN" altLang="zh-CN" dirty="0"/>
              <a:t>在</a:t>
            </a:r>
            <a:r>
              <a:rPr lang="en-US" altLang="zh-CN" dirty="0"/>
              <a:t>group </a:t>
            </a:r>
            <a:r>
              <a:rPr lang="en-US" altLang="zh-CN" dirty="0" err="1" smtClean="0"/>
              <a:t>by,dictinct,join</a:t>
            </a:r>
            <a:r>
              <a:rPr lang="zh-CN" altLang="zh-CN" dirty="0" smtClean="0"/>
              <a:t>等</a:t>
            </a:r>
            <a:r>
              <a:rPr lang="zh-CN" altLang="zh-CN" dirty="0"/>
              <a:t>操作会导致大量</a:t>
            </a:r>
            <a:r>
              <a:rPr lang="en-US" altLang="zh-CN" dirty="0"/>
              <a:t>shuffle,</a:t>
            </a:r>
            <a:r>
              <a:rPr lang="zh-CN" altLang="zh-CN" dirty="0"/>
              <a:t>而影响性能</a:t>
            </a:r>
            <a:r>
              <a:rPr lang="en-US" altLang="zh-CN" dirty="0"/>
              <a:t>,</a:t>
            </a:r>
            <a:r>
              <a:rPr lang="zh-CN" altLang="zh-CN" dirty="0"/>
              <a:t>这个需要调优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．使用</a:t>
            </a:r>
            <a:r>
              <a:rPr lang="en-US" altLang="zh-CN" dirty="0"/>
              <a:t>spark</a:t>
            </a:r>
            <a:r>
              <a:rPr lang="zh-CN" altLang="zh-CN" dirty="0"/>
              <a:t>有利于一个软件栈解决所有大数据问题！</a:t>
            </a:r>
            <a:r>
              <a:rPr lang="en-US" altLang="zh-CN" dirty="0"/>
              <a:t>(</a:t>
            </a:r>
            <a:r>
              <a:rPr lang="zh-CN" altLang="zh-CN" dirty="0"/>
              <a:t>流计算</a:t>
            </a:r>
            <a:r>
              <a:rPr lang="en-US" altLang="zh-CN" dirty="0"/>
              <a:t>,</a:t>
            </a:r>
            <a:r>
              <a:rPr lang="zh-CN" altLang="zh-CN" dirty="0"/>
              <a:t>离线分析</a:t>
            </a:r>
            <a:r>
              <a:rPr lang="en-US" altLang="zh-CN" dirty="0"/>
              <a:t>,</a:t>
            </a:r>
            <a:r>
              <a:rPr lang="zh-CN" altLang="zh-CN" dirty="0"/>
              <a:t>机器学习</a:t>
            </a:r>
            <a:r>
              <a:rPr lang="en-US" altLang="zh-CN" dirty="0"/>
              <a:t>,</a:t>
            </a:r>
            <a:r>
              <a:rPr lang="zh-CN" altLang="zh-CN" dirty="0"/>
              <a:t>数据挖掘</a:t>
            </a:r>
            <a:r>
              <a:rPr lang="en-US" altLang="zh-CN" dirty="0"/>
              <a:t>(</a:t>
            </a:r>
            <a:r>
              <a:rPr lang="en-US" altLang="zh-CN" dirty="0" err="1"/>
              <a:t>sparkR</a:t>
            </a:r>
            <a:r>
              <a:rPr lang="en-US" altLang="zh-CN" dirty="0"/>
              <a:t>),</a:t>
            </a:r>
            <a:r>
              <a:rPr lang="zh-CN" altLang="zh-CN" dirty="0"/>
              <a:t>图计算等</a:t>
            </a:r>
            <a:r>
              <a:rPr lang="en-US" altLang="zh-CN" dirty="0" smtClean="0"/>
              <a:t>…)</a:t>
            </a:r>
          </a:p>
          <a:p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．大数据应用到最后都是在挖掘机器学习等</a:t>
            </a:r>
            <a:r>
              <a:rPr lang="en-US" altLang="zh-CN" dirty="0"/>
              <a:t>,</a:t>
            </a:r>
            <a:r>
              <a:rPr lang="zh-CN" altLang="zh-CN" dirty="0"/>
              <a:t>而</a:t>
            </a:r>
            <a:r>
              <a:rPr lang="en-US" altLang="zh-CN" dirty="0" err="1"/>
              <a:t>saprk</a:t>
            </a:r>
            <a:r>
              <a:rPr lang="zh-CN" altLang="zh-CN" dirty="0"/>
              <a:t>就是为此而生</a:t>
            </a:r>
            <a:r>
              <a:rPr lang="en-US" altLang="zh-CN" dirty="0"/>
              <a:t>,</a:t>
            </a:r>
            <a:r>
              <a:rPr lang="zh-CN" altLang="zh-CN" dirty="0"/>
              <a:t>可以为后续引入更加复杂算法提供便利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．支持和</a:t>
            </a:r>
            <a:r>
              <a:rPr lang="en-US" altLang="zh-CN" dirty="0"/>
              <a:t>RDBMS,NOSQL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库</a:t>
            </a:r>
            <a:r>
              <a:rPr lang="zh-CN" altLang="zh-CN" dirty="0" smtClean="0"/>
              <a:t>创建</a:t>
            </a:r>
            <a:r>
              <a:rPr lang="zh-CN" altLang="zh-CN" dirty="0"/>
              <a:t>映射表进行关联</a:t>
            </a:r>
            <a:r>
              <a:rPr lang="en-US" altLang="zh-CN" dirty="0"/>
              <a:t>,</a:t>
            </a:r>
            <a:r>
              <a:rPr lang="zh-CN" altLang="zh-CN" dirty="0"/>
              <a:t>支持缓存到内存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．有</a:t>
            </a:r>
            <a:r>
              <a:rPr lang="en-US" altLang="zh-CN" dirty="0" err="1"/>
              <a:t>Mllib</a:t>
            </a:r>
            <a:r>
              <a:rPr lang="zh-CN" altLang="zh-CN" dirty="0"/>
              <a:t>，</a:t>
            </a:r>
            <a:r>
              <a:rPr lang="en-US" altLang="zh-CN" dirty="0"/>
              <a:t>Streaming</a:t>
            </a:r>
            <a:r>
              <a:rPr lang="zh-CN" altLang="zh-CN" dirty="0"/>
              <a:t>，</a:t>
            </a:r>
            <a:r>
              <a:rPr lang="en-US" altLang="zh-CN" dirty="0" err="1"/>
              <a:t>graphX</a:t>
            </a:r>
            <a:r>
              <a:rPr lang="zh-CN" altLang="zh-CN" dirty="0"/>
              <a:t>等让应用更加智能化的模块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</a:t>
            </a:r>
            <a:r>
              <a:rPr lang="zh-CN" altLang="zh-CN" dirty="0"/>
              <a:t>．更加亲民的</a:t>
            </a:r>
            <a:r>
              <a:rPr lang="en-US" altLang="zh-CN" dirty="0" err="1"/>
              <a:t>Sspark-sql</a:t>
            </a:r>
            <a:r>
              <a:rPr lang="zh-CN" altLang="zh-CN" dirty="0"/>
              <a:t>模块</a:t>
            </a:r>
            <a:r>
              <a:rPr lang="en-US" altLang="zh-CN" dirty="0"/>
              <a:t>,</a:t>
            </a:r>
            <a:r>
              <a:rPr lang="zh-CN" altLang="zh-CN" dirty="0"/>
              <a:t>也是目前应用最广泛的</a:t>
            </a:r>
            <a:r>
              <a:rPr lang="en-US" altLang="zh-CN" dirty="0"/>
              <a:t>,</a:t>
            </a:r>
            <a:r>
              <a:rPr lang="zh-CN" altLang="zh-CN" dirty="0"/>
              <a:t>在</a:t>
            </a:r>
            <a:r>
              <a:rPr lang="en-US" altLang="zh-CN" dirty="0"/>
              <a:t>1.4</a:t>
            </a:r>
            <a:r>
              <a:rPr lang="zh-CN" altLang="zh-CN" dirty="0"/>
              <a:t>即将发布版本支持窗口分析函数而变得更加强大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7</a:t>
            </a:r>
            <a:r>
              <a:rPr lang="zh-CN" altLang="zh-CN" dirty="0"/>
              <a:t>．选择</a:t>
            </a:r>
            <a:r>
              <a:rPr lang="en-US" altLang="zh-CN" dirty="0"/>
              <a:t>spark</a:t>
            </a:r>
            <a:r>
              <a:rPr lang="zh-CN" altLang="zh-CN" dirty="0"/>
              <a:t>不是仅仅一个框架</a:t>
            </a:r>
            <a:r>
              <a:rPr lang="zh-CN" altLang="zh-CN" dirty="0" smtClean="0"/>
              <a:t>而是一</a:t>
            </a:r>
            <a:r>
              <a:rPr lang="zh-CN" altLang="zh-CN" dirty="0"/>
              <a:t>个大数据计算生态系，是一个体系，而不像其他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</a:t>
            </a:r>
            <a:r>
              <a:rPr lang="en-US" altLang="zh-CN" dirty="0"/>
              <a:t>,</a:t>
            </a:r>
            <a:r>
              <a:rPr lang="zh-CN" altLang="zh-CN" dirty="0"/>
              <a:t>仅仅是一个框架而已！即它与众不同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8</a:t>
            </a:r>
            <a:r>
              <a:rPr lang="zh-CN" altLang="zh-CN" dirty="0"/>
              <a:t>．</a:t>
            </a:r>
            <a:r>
              <a:rPr lang="en-US" altLang="zh-CN" dirty="0" err="1"/>
              <a:t>Sparksql</a:t>
            </a:r>
            <a:r>
              <a:rPr lang="zh-CN" altLang="zh-CN" dirty="0"/>
              <a:t>的分布式缓存功能并不优秀</a:t>
            </a:r>
            <a:r>
              <a:rPr lang="en-US" altLang="zh-CN" dirty="0"/>
              <a:t>,</a:t>
            </a:r>
            <a:r>
              <a:rPr lang="zh-CN" altLang="zh-CN" dirty="0"/>
              <a:t>数据量太大会导致一些莫名其妙的问题，比如执行</a:t>
            </a:r>
            <a:r>
              <a:rPr lang="en-US" altLang="zh-CN" dirty="0" err="1"/>
              <a:t>groupby,join</a:t>
            </a:r>
            <a:r>
              <a:rPr lang="zh-CN" altLang="zh-CN" dirty="0"/>
              <a:t>等需要的</a:t>
            </a:r>
            <a:r>
              <a:rPr lang="en-US" altLang="zh-CN" dirty="0"/>
              <a:t>shuffle</a:t>
            </a:r>
            <a:r>
              <a:rPr lang="zh-CN" altLang="zh-CN" dirty="0"/>
              <a:t>操作，效率提升和没缓存效果没差别</a:t>
            </a:r>
            <a:r>
              <a:rPr lang="en-US" altLang="zh-CN" dirty="0"/>
              <a:t>,</a:t>
            </a:r>
            <a:r>
              <a:rPr lang="zh-CN" altLang="zh-CN" dirty="0"/>
              <a:t>因为会对数据重新调整顺序</a:t>
            </a:r>
            <a:r>
              <a:rPr lang="en-US" altLang="zh-CN" dirty="0"/>
              <a:t>,</a:t>
            </a:r>
            <a:r>
              <a:rPr lang="zh-CN" altLang="zh-CN" dirty="0"/>
              <a:t>我感觉他是内存数据移动！所以</a:t>
            </a:r>
            <a:r>
              <a:rPr lang="en-US" altLang="zh-CN" dirty="0"/>
              <a:t>tachyon</a:t>
            </a:r>
            <a:r>
              <a:rPr lang="zh-CN" altLang="zh-CN" dirty="0"/>
              <a:t>分布式内存文件系统就是为此而生！</a:t>
            </a:r>
            <a:r>
              <a:rPr lang="en-US" altLang="zh-CN" dirty="0"/>
              <a:t>tachyon</a:t>
            </a:r>
            <a:r>
              <a:rPr lang="zh-CN" altLang="zh-CN" dirty="0"/>
              <a:t>商业公司已经获取</a:t>
            </a:r>
            <a:r>
              <a:rPr lang="en-US" altLang="zh-CN" dirty="0"/>
              <a:t>7500</a:t>
            </a:r>
            <a:r>
              <a:rPr lang="zh-CN" altLang="zh-CN" dirty="0"/>
              <a:t>万美元融资，相信发展会</a:t>
            </a:r>
            <a:r>
              <a:rPr lang="zh-CN" altLang="zh-CN" dirty="0" smtClean="0"/>
              <a:t>越来</a:t>
            </a:r>
            <a:r>
              <a:rPr lang="zh-CN" altLang="en-US" dirty="0"/>
              <a:t>越</a:t>
            </a:r>
            <a:r>
              <a:rPr lang="zh-CN" altLang="zh-CN" dirty="0" smtClean="0"/>
              <a:t>好</a:t>
            </a:r>
            <a:r>
              <a:rPr lang="zh-CN" altLang="zh-CN" dirty="0"/>
              <a:t>！目前</a:t>
            </a:r>
            <a:r>
              <a:rPr lang="en-US" altLang="zh-CN" dirty="0"/>
              <a:t>tachyon</a:t>
            </a:r>
            <a:r>
              <a:rPr lang="zh-CN" altLang="zh-CN" dirty="0"/>
              <a:t>和</a:t>
            </a:r>
            <a:r>
              <a:rPr lang="en-US" altLang="zh-CN" dirty="0"/>
              <a:t>spark</a:t>
            </a:r>
            <a:r>
              <a:rPr lang="zh-CN" altLang="zh-CN" dirty="0"/>
              <a:t>结合可以做到中间数据写到</a:t>
            </a:r>
            <a:r>
              <a:rPr lang="en-US" altLang="zh-CN" dirty="0"/>
              <a:t>tachyon</a:t>
            </a:r>
            <a:r>
              <a:rPr lang="zh-CN" altLang="zh-CN" dirty="0"/>
              <a:t>供不同应用程序间共享数据！数据放到</a:t>
            </a:r>
            <a:r>
              <a:rPr lang="en-US" altLang="zh-CN" dirty="0"/>
              <a:t>tachyon</a:t>
            </a:r>
            <a:r>
              <a:rPr lang="zh-CN" altLang="zh-CN" dirty="0"/>
              <a:t>可以减少大量</a:t>
            </a:r>
            <a:r>
              <a:rPr lang="en-US" altLang="zh-CN" dirty="0"/>
              <a:t>GC</a:t>
            </a:r>
            <a:r>
              <a:rPr lang="zh-CN" altLang="zh-CN" dirty="0"/>
              <a:t>问题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9.  </a:t>
            </a:r>
            <a:r>
              <a:rPr lang="zh-CN" altLang="en-US" dirty="0" smtClean="0"/>
              <a:t>如果没有非常优秀的团队维护，要用好非常困难，版本更新快，</a:t>
            </a:r>
            <a:r>
              <a:rPr lang="en-US" altLang="zh-CN" dirty="0"/>
              <a:t>join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永远是大问题，全靠优化！需要专业人员随时跟进社区发展！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10. spark 1.3.0</a:t>
            </a:r>
            <a:r>
              <a:rPr lang="zh-CN" altLang="en-US" dirty="0" smtClean="0"/>
              <a:t>坑，升级有风险</a:t>
            </a:r>
            <a:r>
              <a:rPr lang="en-US" altLang="zh-CN" dirty="0" smtClean="0"/>
              <a:t>(</a:t>
            </a:r>
            <a:r>
              <a:rPr lang="zh-CN" altLang="en-US" dirty="0" smtClean="0"/>
              <a:t>低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，对于计算框架来说，特别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框架升级不会超过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分钟就完成升级和回滚！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           1.3.0</a:t>
            </a:r>
            <a:r>
              <a:rPr lang="zh-CN" altLang="en-US" dirty="0" smtClean="0">
                <a:solidFill>
                  <a:srgbClr val="FF0000"/>
                </a:solidFill>
              </a:rPr>
              <a:t>读取</a:t>
            </a:r>
            <a:r>
              <a:rPr lang="en-US" altLang="zh-CN" dirty="0" smtClean="0">
                <a:solidFill>
                  <a:srgbClr val="FF0000"/>
                </a:solidFill>
              </a:rPr>
              <a:t>parquet</a:t>
            </a:r>
            <a:r>
              <a:rPr lang="zh-CN" altLang="en-US" dirty="0" smtClean="0">
                <a:solidFill>
                  <a:srgbClr val="FF0000"/>
                </a:solidFill>
              </a:rPr>
              <a:t>表会报错！</a:t>
            </a:r>
            <a:r>
              <a:rPr lang="en-US" altLang="zh-CN" dirty="0">
                <a:solidFill>
                  <a:srgbClr val="FF0000"/>
                </a:solidFill>
              </a:rPr>
              <a:t>Parquet data source may use wrong 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FileSystem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en-US" altLang="zh-CN" u="sng" dirty="0">
                <a:solidFill>
                  <a:srgbClr val="FF0000"/>
                </a:solidFill>
                <a:hlinkClick r:id="rId3"/>
              </a:rPr>
              <a:t>SPARK-6330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！</a:t>
            </a:r>
            <a:r>
              <a:rPr lang="en-US" altLang="zh-CN" dirty="0" smtClean="0">
                <a:solidFill>
                  <a:srgbClr val="FF0000"/>
                </a:solidFill>
              </a:rPr>
              <a:t>1.3.1</a:t>
            </a:r>
            <a:r>
              <a:rPr lang="zh-CN" altLang="en-US" dirty="0" smtClean="0">
                <a:solidFill>
                  <a:srgbClr val="FF0000"/>
                </a:solidFill>
              </a:rPr>
              <a:t>修复！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Error: </a:t>
            </a:r>
            <a:r>
              <a:rPr lang="en-US" altLang="zh-CN" dirty="0" err="1">
                <a:solidFill>
                  <a:srgbClr val="FF0000"/>
                </a:solidFill>
              </a:rPr>
              <a:t>java.lang.IllegalArgumentException</a:t>
            </a:r>
            <a:r>
              <a:rPr lang="en-US" altLang="zh-CN" dirty="0">
                <a:solidFill>
                  <a:srgbClr val="FF0000"/>
                </a:solidFill>
              </a:rPr>
              <a:t>: Wrong FS: hdfs://</a:t>
            </a:r>
            <a:r>
              <a:rPr lang="en-US" altLang="zh-CN" dirty="0" smtClean="0">
                <a:solidFill>
                  <a:srgbClr val="FF0000"/>
                </a:solidFill>
              </a:rPr>
              <a:t>yndx-bigdata-	</a:t>
            </a:r>
            <a:r>
              <a:rPr lang="en-US" altLang="zh-CN" dirty="0" smtClean="0">
                <a:solidFill>
                  <a:srgbClr val="FF0000"/>
                </a:solidFill>
              </a:rPr>
              <a:t>hadoop01:8020/user/hive/warehouse/</a:t>
            </a:r>
            <a:r>
              <a:rPr lang="en-US" altLang="zh-CN" dirty="0" err="1" smtClean="0">
                <a:solidFill>
                  <a:srgbClr val="FF0000"/>
                </a:solidFill>
              </a:rPr>
              <a:t>test.db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en-US" altLang="zh-CN" dirty="0" err="1" smtClean="0">
                <a:solidFill>
                  <a:srgbClr val="FF0000"/>
                </a:solidFill>
              </a:rPr>
              <a:t>test_parquet_test</a:t>
            </a:r>
            <a:r>
              <a:rPr lang="en-US" altLang="zh-CN" dirty="0">
                <a:solidFill>
                  <a:srgbClr val="FF0000"/>
                </a:solidFill>
              </a:rPr>
              <a:t>, expected: </a:t>
            </a:r>
            <a:r>
              <a:rPr lang="en-US" altLang="zh-CN" dirty="0" smtClean="0">
                <a:solidFill>
                  <a:srgbClr val="FF0000"/>
                </a:solidFill>
              </a:rPr>
              <a:t>f	ile</a:t>
            </a:r>
            <a:r>
              <a:rPr lang="en-US" altLang="zh-CN" dirty="0">
                <a:solidFill>
                  <a:srgbClr val="FF0000"/>
                </a:solidFill>
              </a:rPr>
              <a:t>:/// (state=,code=0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3100" dirty="0"/>
              <a:t>11. </a:t>
            </a:r>
            <a:r>
              <a:rPr lang="zh-CN" altLang="en-US" sz="3100" dirty="0"/>
              <a:t>目前社区对</a:t>
            </a:r>
            <a:r>
              <a:rPr lang="en-US" altLang="zh-CN" sz="3100" dirty="0" err="1"/>
              <a:t>jdbc</a:t>
            </a:r>
            <a:r>
              <a:rPr lang="zh-CN" altLang="en-US" sz="3100" dirty="0"/>
              <a:t>一块</a:t>
            </a:r>
            <a:r>
              <a:rPr lang="en-US" altLang="zh-CN" sz="3100" dirty="0"/>
              <a:t>,</a:t>
            </a:r>
            <a:r>
              <a:rPr lang="zh-CN" altLang="en-US" sz="3100" dirty="0"/>
              <a:t>数据仓库，</a:t>
            </a:r>
            <a:r>
              <a:rPr lang="en-US" altLang="zh-CN" sz="3100" dirty="0"/>
              <a:t>BI,ETL</a:t>
            </a:r>
            <a:r>
              <a:rPr lang="zh-CN" altLang="en-US" sz="3100" dirty="0"/>
              <a:t>投入不是很大，感觉发展方向也是有所调整，</a:t>
            </a:r>
            <a:r>
              <a:rPr lang="en-US" altLang="zh-CN" sz="3100" dirty="0" err="1"/>
              <a:t>sparksql</a:t>
            </a:r>
            <a:r>
              <a:rPr lang="zh-CN" altLang="en-US" sz="3100" dirty="0"/>
              <a:t>做</a:t>
            </a:r>
            <a:r>
              <a:rPr lang="en-US" altLang="zh-CN" sz="3100" dirty="0" err="1"/>
              <a:t>sql</a:t>
            </a:r>
            <a:r>
              <a:rPr lang="zh-CN" altLang="en-US" sz="3100" dirty="0"/>
              <a:t>解决方案还是有点牵强，不宜用！</a:t>
            </a:r>
            <a:r>
              <a:rPr lang="en-US" altLang="zh-CN" sz="3100" dirty="0" err="1"/>
              <a:t>Jdbc</a:t>
            </a:r>
            <a:r>
              <a:rPr lang="zh-CN" altLang="en-US" sz="3100" dirty="0"/>
              <a:t>经常崩溃！</a:t>
            </a:r>
            <a:endParaRPr lang="en-US" altLang="zh-CN" sz="3100" dirty="0"/>
          </a:p>
          <a:p>
            <a:pPr lvl="0"/>
            <a:endParaRPr lang="en-US" altLang="zh-CN" sz="3100" dirty="0"/>
          </a:p>
          <a:p>
            <a:pPr lvl="0"/>
            <a:r>
              <a:rPr lang="en-US" altLang="zh-CN" sz="3100" dirty="0"/>
              <a:t>12.</a:t>
            </a:r>
            <a:r>
              <a:rPr lang="zh-CN" altLang="en-US" sz="3100" dirty="0"/>
              <a:t>如果做挖掘机器学习</a:t>
            </a:r>
            <a:r>
              <a:rPr lang="en-US" altLang="zh-CN" sz="3100" dirty="0"/>
              <a:t>,</a:t>
            </a:r>
            <a:r>
              <a:rPr lang="en-US" altLang="zh-CN" sz="3100" dirty="0" err="1"/>
              <a:t>sparkR</a:t>
            </a:r>
            <a:r>
              <a:rPr lang="zh-CN" altLang="en-US" sz="3100" dirty="0"/>
              <a:t>等建议使用</a:t>
            </a:r>
            <a:r>
              <a:rPr lang="en-US" altLang="zh-CN" sz="3100" dirty="0"/>
              <a:t>,</a:t>
            </a:r>
            <a:r>
              <a:rPr lang="en-US" altLang="zh-CN" sz="3100" dirty="0" err="1"/>
              <a:t>sql</a:t>
            </a:r>
            <a:r>
              <a:rPr lang="zh-CN" altLang="en-US" sz="3100" dirty="0"/>
              <a:t>分析一块建议</a:t>
            </a:r>
            <a:r>
              <a:rPr lang="en-US" altLang="zh-CN" sz="3100" dirty="0" err="1"/>
              <a:t>presto,impala</a:t>
            </a:r>
            <a:r>
              <a:rPr lang="zh-CN" altLang="en-US" sz="3100" dirty="0"/>
              <a:t>等！</a:t>
            </a:r>
            <a:endParaRPr lang="en-US" altLang="zh-CN" sz="3100" dirty="0"/>
          </a:p>
          <a:p>
            <a:pPr marL="0" lvl="0" indent="0">
              <a:buNone/>
            </a:pP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2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Hive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3643"/>
            <a:ext cx="8472196" cy="465131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是目前大数据应用</a:t>
            </a:r>
            <a:r>
              <a:rPr lang="zh-CN" altLang="zh-CN" dirty="0" smtClean="0"/>
              <a:t>必备的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</a:t>
            </a:r>
            <a:r>
              <a:rPr lang="en-US" altLang="zh-CN" dirty="0"/>
              <a:t>,</a:t>
            </a:r>
            <a:r>
              <a:rPr lang="zh-CN" altLang="zh-CN" dirty="0"/>
              <a:t>发展长久，基于</a:t>
            </a:r>
            <a:r>
              <a:rPr lang="en-US" altLang="zh-CN" dirty="0"/>
              <a:t>MR</a:t>
            </a:r>
            <a:r>
              <a:rPr lang="zh-CN" altLang="zh-CN" dirty="0"/>
              <a:t>非常稳定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基于</a:t>
            </a:r>
            <a:r>
              <a:rPr lang="en-US" altLang="zh-CN" dirty="0"/>
              <a:t>MR</a:t>
            </a:r>
            <a:r>
              <a:rPr lang="zh-CN" altLang="zh-CN" dirty="0"/>
              <a:t>一大特点就是慢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．海量数据离线分析还得靠</a:t>
            </a:r>
            <a:r>
              <a:rPr lang="en-US" altLang="zh-CN" dirty="0"/>
              <a:t>Hive</a:t>
            </a:r>
            <a:r>
              <a:rPr lang="zh-CN" altLang="zh-CN" dirty="0"/>
              <a:t>来做！稳定就是花费很长时间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．想要用好</a:t>
            </a:r>
            <a:r>
              <a:rPr lang="en-US" altLang="zh-CN" dirty="0"/>
              <a:t>Hive</a:t>
            </a:r>
            <a:r>
              <a:rPr lang="zh-CN" altLang="zh-CN" dirty="0"/>
              <a:t>确实需要话一定时间在优化上面，特别是</a:t>
            </a:r>
            <a:r>
              <a:rPr lang="en-US" altLang="zh-CN" dirty="0"/>
              <a:t>Yarn</a:t>
            </a:r>
            <a:r>
              <a:rPr lang="zh-CN" altLang="zh-CN" dirty="0"/>
              <a:t>的优化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使用出现</a:t>
            </a:r>
            <a:r>
              <a:rPr lang="en-US" altLang="zh-CN" dirty="0" err="1"/>
              <a:t>oom,overcommit,java</a:t>
            </a:r>
            <a:r>
              <a:rPr lang="en-US" altLang="zh-CN" dirty="0"/>
              <a:t> heap space</a:t>
            </a:r>
            <a:r>
              <a:rPr lang="zh-CN" altLang="zh-CN" dirty="0"/>
              <a:t>等问题！都需要优化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</a:t>
            </a:r>
            <a:r>
              <a:rPr lang="en-US" altLang="zh-CN" dirty="0"/>
              <a:t>Hive0.14</a:t>
            </a:r>
            <a:r>
              <a:rPr lang="zh-CN" altLang="zh-CN" dirty="0"/>
              <a:t>支持</a:t>
            </a:r>
            <a:r>
              <a:rPr lang="en-US" altLang="zh-CN" dirty="0" err="1"/>
              <a:t>update,delete</a:t>
            </a:r>
            <a:r>
              <a:rPr lang="zh-CN" altLang="zh-CN" dirty="0"/>
              <a:t>等操作！功能越来越健全！开源产品很多细节的东西并不完善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</a:t>
            </a:r>
            <a:r>
              <a:rPr lang="zh-CN" altLang="zh-CN" dirty="0"/>
              <a:t>．更多细节需要使用者自己完善加以修饰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223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Presto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0884"/>
            <a:ext cx="8472196" cy="5612363"/>
          </a:xfrm>
        </p:spPr>
        <p:txBody>
          <a:bodyPr>
            <a:normAutofit fontScale="4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．支持的语法比较</a:t>
            </a:r>
            <a:r>
              <a:rPr lang="zh-CN" altLang="zh-CN" dirty="0" smtClean="0"/>
              <a:t>全面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2.  </a:t>
            </a:r>
            <a:r>
              <a:rPr lang="zh-CN" altLang="zh-CN" dirty="0"/>
              <a:t>用好全靠自己调节参数和</a:t>
            </a:r>
            <a:r>
              <a:rPr lang="zh-CN" altLang="zh-CN" dirty="0" smtClean="0"/>
              <a:t>经验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3.  </a:t>
            </a:r>
            <a:r>
              <a:rPr lang="zh-CN" altLang="zh-CN" dirty="0"/>
              <a:t>主要还是在维护上面需要有人专门跟踪开源社区发展，不然遇到问题难解决资料</a:t>
            </a:r>
            <a:r>
              <a:rPr lang="zh-CN" altLang="zh-CN" dirty="0" smtClean="0"/>
              <a:t>少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4.  </a:t>
            </a:r>
            <a:r>
              <a:rPr lang="zh-CN" altLang="zh-CN" dirty="0"/>
              <a:t>稳定性和可靠性经过</a:t>
            </a:r>
            <a:r>
              <a:rPr lang="en-US" altLang="zh-CN" dirty="0"/>
              <a:t>Facebook</a:t>
            </a:r>
            <a:r>
              <a:rPr lang="zh-CN" altLang="zh-CN" dirty="0"/>
              <a:t>海量数据挑战，基本无需</a:t>
            </a:r>
            <a:r>
              <a:rPr lang="zh-CN" altLang="zh-CN" dirty="0" smtClean="0"/>
              <a:t>顾虑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5.  </a:t>
            </a:r>
            <a:r>
              <a:rPr lang="zh-CN" altLang="zh-CN" dirty="0"/>
              <a:t>目前算是</a:t>
            </a:r>
            <a:r>
              <a:rPr lang="en-US" altLang="zh-CN" dirty="0"/>
              <a:t>hive</a:t>
            </a:r>
            <a:r>
              <a:rPr lang="zh-CN" altLang="zh-CN" dirty="0"/>
              <a:t>一个比较好的替代品，还是需要更多应用场景来检测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6.  </a:t>
            </a:r>
            <a:r>
              <a:rPr lang="zh-CN" altLang="zh-CN" dirty="0"/>
              <a:t>目前国内使用情况，</a:t>
            </a:r>
            <a:r>
              <a:rPr lang="en-US" altLang="zh-CN" dirty="0"/>
              <a:t>JD,</a:t>
            </a:r>
            <a:r>
              <a:rPr lang="zh-CN" altLang="zh-CN" dirty="0"/>
              <a:t>美团等公司在大量使用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7.  </a:t>
            </a:r>
            <a:r>
              <a:rPr lang="zh-CN" altLang="zh-CN" dirty="0"/>
              <a:t>没有缓存功能，是优点也是缺点！后续版本会增加缓存</a:t>
            </a:r>
            <a:r>
              <a:rPr lang="zh-CN" altLang="zh-CN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8</a:t>
            </a:r>
            <a:r>
              <a:rPr lang="en-US" altLang="zh-CN" dirty="0" smtClean="0"/>
              <a:t>.  </a:t>
            </a:r>
            <a:r>
              <a:rPr lang="zh-CN" altLang="zh-CN" dirty="0" smtClean="0"/>
              <a:t>能够</a:t>
            </a:r>
            <a:r>
              <a:rPr lang="zh-CN" altLang="zh-CN" dirty="0"/>
              <a:t>和</a:t>
            </a:r>
            <a:r>
              <a:rPr lang="en-US" altLang="zh-CN" dirty="0"/>
              <a:t>RDBMS(</a:t>
            </a:r>
            <a:r>
              <a:rPr lang="en-US" altLang="zh-CN" dirty="0" err="1"/>
              <a:t>mysql,oracle,sql</a:t>
            </a:r>
            <a:r>
              <a:rPr lang="en-US" altLang="zh-CN" dirty="0"/>
              <a:t> server, </a:t>
            </a:r>
            <a:r>
              <a:rPr lang="en-US" altLang="zh-CN" dirty="0" err="1"/>
              <a:t>postgresql</a:t>
            </a:r>
            <a:r>
              <a:rPr lang="zh-CN" altLang="zh-CN" dirty="0"/>
              <a:t>等</a:t>
            </a:r>
            <a:r>
              <a:rPr lang="en-US" altLang="zh-CN" dirty="0"/>
              <a:t>)</a:t>
            </a:r>
            <a:r>
              <a:rPr lang="zh-CN" altLang="zh-CN" dirty="0"/>
              <a:t>和</a:t>
            </a:r>
            <a:r>
              <a:rPr lang="en-US" altLang="zh-CN" dirty="0"/>
              <a:t>NOSQL(</a:t>
            </a:r>
            <a:r>
              <a:rPr lang="en-US" altLang="zh-CN" dirty="0" err="1"/>
              <a:t>Hbase</a:t>
            </a:r>
            <a:r>
              <a:rPr lang="en-US" altLang="zh-CN" dirty="0"/>
              <a:t>, Cassandra)</a:t>
            </a:r>
            <a:r>
              <a:rPr lang="zh-CN" altLang="zh-CN" dirty="0"/>
              <a:t>直接关联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9</a:t>
            </a:r>
            <a:r>
              <a:rPr lang="en-US" altLang="zh-CN" dirty="0" smtClean="0"/>
              <a:t>. </a:t>
            </a:r>
            <a:r>
              <a:rPr lang="zh-CN" altLang="zh-CN" dirty="0" smtClean="0"/>
              <a:t>支持</a:t>
            </a:r>
            <a:r>
              <a:rPr lang="en-US" altLang="zh-CN" dirty="0" err="1"/>
              <a:t>mysql</a:t>
            </a:r>
            <a:r>
              <a:rPr lang="en-US" altLang="zh-CN" dirty="0"/>
              <a:t>(</a:t>
            </a:r>
            <a:r>
              <a:rPr lang="zh-CN" altLang="zh-CN" dirty="0"/>
              <a:t>支持缓存</a:t>
            </a:r>
            <a:r>
              <a:rPr lang="en-US" altLang="zh-CN" dirty="0"/>
              <a:t>)</a:t>
            </a:r>
            <a:r>
              <a:rPr lang="zh-CN" altLang="zh-CN" dirty="0"/>
              <a:t>分表分库关联查询</a:t>
            </a:r>
            <a:r>
              <a:rPr lang="en-US" altLang="zh-CN" dirty="0"/>
              <a:t>,</a:t>
            </a:r>
            <a:r>
              <a:rPr lang="zh-CN" altLang="zh-CN" dirty="0"/>
              <a:t>直接</a:t>
            </a:r>
            <a:r>
              <a:rPr lang="en-US" altLang="zh-CN" dirty="0"/>
              <a:t>hive</a:t>
            </a:r>
            <a:r>
              <a:rPr lang="zh-CN" altLang="zh-CN" dirty="0"/>
              <a:t>数据和</a:t>
            </a:r>
            <a:r>
              <a:rPr lang="en-US" altLang="zh-CN" dirty="0"/>
              <a:t>RDBMS,NOSQL</a:t>
            </a:r>
            <a:r>
              <a:rPr lang="zh-CN" altLang="zh-CN" dirty="0"/>
              <a:t>直接关联</a:t>
            </a:r>
            <a:r>
              <a:rPr lang="zh-CN" altLang="zh-CN" dirty="0" smtClean="0"/>
              <a:t>查询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10</a:t>
            </a:r>
            <a:r>
              <a:rPr lang="en-US" altLang="zh-CN" dirty="0" smtClean="0"/>
              <a:t>. </a:t>
            </a:r>
            <a:r>
              <a:rPr lang="zh-CN" altLang="zh-CN" dirty="0" smtClean="0"/>
              <a:t>某些</a:t>
            </a:r>
            <a:r>
              <a:rPr lang="zh-CN" altLang="zh-CN" dirty="0"/>
              <a:t>特定分析函数效用还有待优化，优势并不比其他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解决方案优秀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 smtClean="0"/>
              <a:t>11. </a:t>
            </a:r>
            <a:r>
              <a:rPr lang="zh-CN" altLang="zh-CN" dirty="0" smtClean="0"/>
              <a:t>在</a:t>
            </a:r>
            <a:r>
              <a:rPr lang="zh-CN" altLang="zh-CN" dirty="0"/>
              <a:t>查询数据超越内存大小后直接保存内存不足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 smtClean="0"/>
              <a:t>12. </a:t>
            </a:r>
            <a:r>
              <a:rPr lang="zh-CN" altLang="zh-CN" dirty="0" smtClean="0"/>
              <a:t>可以</a:t>
            </a:r>
            <a:r>
              <a:rPr lang="zh-CN" altLang="zh-CN" dirty="0"/>
              <a:t>直接和</a:t>
            </a:r>
            <a:r>
              <a:rPr lang="en-US" altLang="zh-CN" dirty="0" err="1"/>
              <a:t>kafka</a:t>
            </a:r>
            <a:r>
              <a:rPr lang="zh-CN" altLang="zh-CN" dirty="0"/>
              <a:t>这样的消息队列直接对接实现实时流计算目的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13</a:t>
            </a:r>
            <a:r>
              <a:rPr lang="zh-CN" altLang="zh-CN" dirty="0"/>
              <a:t>．</a:t>
            </a:r>
            <a:r>
              <a:rPr lang="en-US" altLang="zh-CN" dirty="0" err="1"/>
              <a:t>Mlib</a:t>
            </a:r>
            <a:r>
              <a:rPr lang="zh-CN" altLang="zh-CN" dirty="0"/>
              <a:t>模块目前还在开发中，并没有实际使用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14. </a:t>
            </a:r>
            <a:r>
              <a:rPr lang="zh-CN" altLang="en-US" dirty="0" smtClean="0"/>
              <a:t>面对更大量数据</a:t>
            </a:r>
            <a:r>
              <a:rPr lang="en-US" altLang="zh-CN" dirty="0" smtClean="0"/>
              <a:t>,presto</a:t>
            </a:r>
            <a:r>
              <a:rPr lang="zh-CN" altLang="en-US" dirty="0" smtClean="0"/>
              <a:t>更加有优势，效率比其他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方案更加优秀！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2842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大数据应用？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03" y="1649506"/>
            <a:ext cx="3768592" cy="39087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04999" y="5974787"/>
            <a:ext cx="533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http://www.36dsj.com/archives/11913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3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38" y="2598821"/>
            <a:ext cx="8099659" cy="946000"/>
          </a:xfrm>
        </p:spPr>
        <p:txBody>
          <a:bodyPr/>
          <a:lstStyle/>
          <a:p>
            <a:r>
              <a:rPr lang="en-US" altLang="zh-CN" dirty="0"/>
              <a:t>SQL on </a:t>
            </a:r>
            <a:r>
              <a:rPr lang="en-US" altLang="zh-CN" dirty="0" err="1"/>
              <a:t>H</a:t>
            </a:r>
            <a:r>
              <a:rPr lang="en-US" altLang="zh-CN" dirty="0" err="1" smtClean="0"/>
              <a:t>adoop</a:t>
            </a:r>
            <a:r>
              <a:rPr lang="zh-CN" altLang="en-US" dirty="0"/>
              <a:t>选型？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15" y="3557218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SQL on </a:t>
            </a:r>
            <a:r>
              <a:rPr lang="en-US" altLang="zh-CN" dirty="0" err="1" smtClean="0"/>
              <a:t>hadoop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Tez</a:t>
            </a:r>
            <a:r>
              <a:rPr lang="en-US" altLang="zh-CN" dirty="0" err="1"/>
              <a:t>,</a:t>
            </a:r>
            <a:r>
              <a:rPr lang="en-US" altLang="zh-CN" dirty="0" err="1" smtClean="0"/>
              <a:t>hive</a:t>
            </a:r>
            <a:r>
              <a:rPr lang="en-US" altLang="zh-CN" dirty="0" smtClean="0"/>
              <a:t> on spark]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http</a:t>
            </a:r>
            <a:r>
              <a:rPr lang="en-US" altLang="zh-CN" dirty="0"/>
              <a:t>://hive.apache.org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Spark-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/shark(spark on hive)</a:t>
            </a:r>
          </a:p>
          <a:p>
            <a:pPr marL="0" indent="0">
              <a:buNone/>
            </a:pPr>
            <a:r>
              <a:rPr lang="en-US" altLang="zh-CN" dirty="0"/>
              <a:t>    https://spark.apache.org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Impala  </a:t>
            </a:r>
          </a:p>
          <a:p>
            <a:pPr marL="0" indent="0">
              <a:buNone/>
            </a:pPr>
            <a:r>
              <a:rPr lang="en-US" altLang="zh-CN" dirty="0"/>
              <a:t>          http://www.cloudera.com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en-US" altLang="zh-CN" sz="3300" dirty="0" err="1" smtClean="0">
                <a:solidFill>
                  <a:srgbClr val="FF0000"/>
                </a:solidFill>
              </a:rPr>
              <a:t>phoenix+hbase</a:t>
            </a:r>
            <a:r>
              <a:rPr lang="en-US" altLang="zh-CN" sz="3300" dirty="0" smtClean="0">
                <a:solidFill>
                  <a:srgbClr val="FF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altLang="zh-CN" sz="3300" dirty="0">
                <a:solidFill>
                  <a:srgbClr val="FF0000"/>
                </a:solidFill>
              </a:rPr>
              <a:t>          </a:t>
            </a:r>
            <a:r>
              <a:rPr lang="en-US" altLang="zh-CN" dirty="0"/>
              <a:t>http://phoenix.apache.org/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Drill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://drill.apache.org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Presto </a:t>
            </a:r>
          </a:p>
          <a:p>
            <a:pPr marL="0" indent="0">
              <a:buNone/>
            </a:pPr>
            <a:r>
              <a:rPr lang="en-US" altLang="zh-CN" dirty="0"/>
              <a:t>     http://prestodb.io/docs/current/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776" y="1546318"/>
            <a:ext cx="582674" cy="484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63" y="4301908"/>
            <a:ext cx="685859" cy="274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460" y="2462007"/>
            <a:ext cx="864572" cy="3115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95" y="10239702"/>
            <a:ext cx="165425" cy="1369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806" y="3635350"/>
            <a:ext cx="777307" cy="266723"/>
          </a:xfrm>
          <a:prstGeom prst="rect">
            <a:avLst/>
          </a:prstGeom>
        </p:spPr>
      </p:pic>
      <p:pic>
        <p:nvPicPr>
          <p:cNvPr id="1026" name="Picture 2" descr="http://cms.csdnimg.cn/article/201312/24/52b8f7538b26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62" y="5141984"/>
            <a:ext cx="836869" cy="3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675" y="2897024"/>
            <a:ext cx="84589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38" y="2598821"/>
            <a:ext cx="8099659" cy="946000"/>
          </a:xfrm>
        </p:spPr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15" y="3557218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394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78306" y="575590"/>
            <a:ext cx="457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2800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大数据</a:t>
            </a:r>
            <a:r>
              <a:rPr lang="zh-CN" altLang="en-US" sz="28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zh-CN" altLang="en-US" sz="28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sz="2800" dirty="0"/>
          </a:p>
        </p:txBody>
      </p:sp>
      <p:pic>
        <p:nvPicPr>
          <p:cNvPr id="1026" name="Picture 2" descr="http://d.hiphotos.baidu.com/baike/c0%3Dbaike150%2C5%2C5%2C150%2C50/sign=9de54e68087b020818c437b303b099b6/bf096b63f6246b60ffd0d4b9e9f81a4c500fa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" y="1676269"/>
            <a:ext cx="8969368" cy="44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35769" y="2386377"/>
            <a:ext cx="4257675" cy="456500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101" spc="-75" dirty="0">
              <a:solidFill>
                <a:srgbClr val="688096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" y="2649719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1795934" y="3664805"/>
            <a:ext cx="555214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95934" y="4357929"/>
            <a:ext cx="555214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93406" y="5685625"/>
            <a:ext cx="1677099" cy="230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15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35730" y="1456812"/>
            <a:ext cx="4257675" cy="864619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6002" b="1" dirty="0"/>
              <a:t>Thank you</a:t>
            </a:r>
            <a:endParaRPr lang="en-US" sz="3301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3230551" y="3934410"/>
            <a:ext cx="2682903" cy="3804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	</a:t>
            </a:r>
            <a:r>
              <a:rPr lang="zh-CN" altLang="en-US" sz="20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/>
              </a:rPr>
              <a:t>提问时间？</a:t>
            </a:r>
            <a:endParaRPr 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102" y="4584423"/>
            <a:ext cx="54269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B</a:t>
            </a:r>
            <a:r>
              <a:rPr lang="en-US" altLang="zh-CN" b="1" dirty="0" smtClean="0"/>
              <a:t>log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 </a:t>
            </a:r>
            <a:r>
              <a:rPr lang="en-US" altLang="zh-CN" b="1" dirty="0"/>
              <a:t>http://</a:t>
            </a:r>
            <a:r>
              <a:rPr lang="en-US" altLang="zh-CN" b="1" dirty="0" smtClean="0"/>
              <a:t>www.itweet.cn</a:t>
            </a:r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 smtClean="0"/>
              <a:t>PPT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https</a:t>
            </a:r>
            <a:r>
              <a:rPr lang="en-US" altLang="zh-CN" b="1" dirty="0"/>
              <a:t>://</a:t>
            </a:r>
            <a:r>
              <a:rPr lang="en-US" altLang="zh-CN" b="1" dirty="0" smtClean="0"/>
              <a:t>github.com/itweet/course</a:t>
            </a:r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 smtClean="0"/>
              <a:t>Video</a:t>
            </a:r>
            <a:r>
              <a:rPr lang="zh-CN" altLang="en-US" b="1" dirty="0" smtClean="0"/>
              <a:t>：</a:t>
            </a:r>
            <a:r>
              <a:rPr lang="zh-CN" altLang="en-US" b="1" dirty="0"/>
              <a:t>http://i.youku.com/</a:t>
            </a:r>
            <a:r>
              <a:rPr lang="zh-CN" altLang="en-US" b="1" dirty="0" smtClean="0"/>
              <a:t>sparkjvm</a:t>
            </a:r>
            <a:endParaRPr lang="en-US" altLang="zh-CN" b="1" dirty="0" smtClean="0"/>
          </a:p>
          <a:p>
            <a:pPr algn="ctr"/>
            <a:r>
              <a:rPr lang="zh-CN" altLang="en-US" dirty="0" smtClean="0"/>
              <a:t>技术</a:t>
            </a:r>
            <a:r>
              <a:rPr lang="zh-CN" altLang="en-US" dirty="0"/>
              <a:t>群 ：</a:t>
            </a:r>
            <a:r>
              <a:rPr lang="en-US" altLang="zh-CN" dirty="0"/>
              <a:t> </a:t>
            </a:r>
            <a:r>
              <a:rPr lang="en-US" altLang="zh-CN" dirty="0">
                <a:hlinkClick r:id="rId5"/>
              </a:rPr>
              <a:t>457710636 (DT</a:t>
            </a:r>
            <a:r>
              <a:rPr lang="zh-CN" altLang="en-US" dirty="0">
                <a:hlinkClick r:id="rId5"/>
              </a:rPr>
              <a:t>数据分析</a:t>
            </a:r>
            <a:r>
              <a:rPr lang="en-US" altLang="zh-CN" dirty="0" smtClean="0">
                <a:hlinkClick r:id="rId5"/>
              </a:rPr>
              <a:t>) , 288396468 (java)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102" y="5915639"/>
            <a:ext cx="1358754" cy="805836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www.itweet.cn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01" y="5338875"/>
            <a:ext cx="1472127" cy="147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dirty="0" smtClean="0"/>
              <a:t>ive</a:t>
            </a:r>
            <a:endParaRPr lang="zh-CN" altLang="en-US" dirty="0"/>
          </a:p>
        </p:txBody>
      </p:sp>
      <p:pic>
        <p:nvPicPr>
          <p:cNvPr id="4098" name="Picture 2" descr="http://cms.csdnimg.cn/article/201403/05/5316b41964ba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896" y="1199973"/>
            <a:ext cx="5974842" cy="456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shark</a:t>
            </a:r>
            <a:endParaRPr lang="zh-CN" altLang="en-US" dirty="0"/>
          </a:p>
        </p:txBody>
      </p:sp>
      <p:pic>
        <p:nvPicPr>
          <p:cNvPr id="4" name="Picture 4" descr="http://cms.csdnimg.cn/article/201407/02/53b370a873af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64" y="1600200"/>
            <a:ext cx="67070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7638"/>
            <a:ext cx="4075965" cy="29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1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en-US" altLang="zh-CN" dirty="0" err="1" smtClean="0"/>
              <a:t>sql</a:t>
            </a:r>
            <a:endParaRPr lang="zh-CN" altLang="en-US" dirty="0"/>
          </a:p>
        </p:txBody>
      </p:sp>
      <p:pic>
        <p:nvPicPr>
          <p:cNvPr id="3074" name="Picture 2" descr="http://cms.csdnimg.cn/article/201404/15/534cea56798a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6" y="2979263"/>
            <a:ext cx="7780867" cy="32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uml.org.cn/sjjm/images/2014071711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70" y="2130014"/>
            <a:ext cx="2729906" cy="1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44" y="2130014"/>
            <a:ext cx="3609156" cy="20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9130</TotalTime>
  <Words>2833</Words>
  <Application>Microsoft Office PowerPoint</Application>
  <PresentationFormat>全屏显示(4:3)</PresentationFormat>
  <Paragraphs>709</Paragraphs>
  <Slides>62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Helvetica Neue Light</vt:lpstr>
      <vt:lpstr>LMSans8-Oblique</vt:lpstr>
      <vt:lpstr>LMSans8-Regular</vt:lpstr>
      <vt:lpstr>华文行楷</vt:lpstr>
      <vt:lpstr>华文楷体</vt:lpstr>
      <vt:lpstr>SimSun</vt:lpstr>
      <vt:lpstr>SimSun</vt:lpstr>
      <vt:lpstr>Arial</vt:lpstr>
      <vt:lpstr>Calibri</vt:lpstr>
      <vt:lpstr>Times New Roman</vt:lpstr>
      <vt:lpstr>Wingdings</vt:lpstr>
      <vt:lpstr>Office Theme</vt:lpstr>
      <vt:lpstr>SQL on Hadoop </vt:lpstr>
      <vt:lpstr>走向分布式？</vt:lpstr>
      <vt:lpstr>Hadoop Version</vt:lpstr>
      <vt:lpstr>Hadoop几大发行商？</vt:lpstr>
      <vt:lpstr>PowerPoint 演示文稿</vt:lpstr>
      <vt:lpstr>SQL on hadoop</vt:lpstr>
      <vt:lpstr>Hive</vt:lpstr>
      <vt:lpstr>shark</vt:lpstr>
      <vt:lpstr>Spark-sql</vt:lpstr>
      <vt:lpstr>impala</vt:lpstr>
      <vt:lpstr>Phoenix(sql on hbase)</vt:lpstr>
      <vt:lpstr>Presto</vt:lpstr>
      <vt:lpstr>Parquet,textfile性能？</vt:lpstr>
      <vt:lpstr>缓存表？</vt:lpstr>
      <vt:lpstr>文件格式</vt:lpstr>
      <vt:lpstr>Hive格式转换？</vt:lpstr>
      <vt:lpstr>格式转换?</vt:lpstr>
      <vt:lpstr>性能_join</vt:lpstr>
      <vt:lpstr>问题？</vt:lpstr>
      <vt:lpstr>Yarn/Mr2资源分配？</vt:lpstr>
      <vt:lpstr>Yarn/Mr2资源分配？</vt:lpstr>
      <vt:lpstr>Yarn/Mr2资源分配？</vt:lpstr>
      <vt:lpstr>Hive-调优参数</vt:lpstr>
      <vt:lpstr>Hive-调优参数</vt:lpstr>
      <vt:lpstr>Impala-设置调优</vt:lpstr>
      <vt:lpstr> About performance-spark </vt:lpstr>
      <vt:lpstr>  Application 规划阶段  </vt:lpstr>
      <vt:lpstr>  Standalone 集群组成  </vt:lpstr>
      <vt:lpstr>  Task 到系统线程的映射关系  </vt:lpstr>
      <vt:lpstr>Case1-广播变量</vt:lpstr>
      <vt:lpstr>  Case 2-filter  </vt:lpstr>
      <vt:lpstr>  Case 3-数据倾斜  </vt:lpstr>
      <vt:lpstr>  Case 4-shuffle dir  </vt:lpstr>
      <vt:lpstr>  Case 5-任务数  </vt:lpstr>
      <vt:lpstr>Case 6-慢</vt:lpstr>
      <vt:lpstr>Case7 -序列化</vt:lpstr>
      <vt:lpstr>Case 8-本地性</vt:lpstr>
      <vt:lpstr>Case 9-OOM </vt:lpstr>
      <vt:lpstr>Case 10-序列化</vt:lpstr>
      <vt:lpstr>Case 11-临时文件</vt:lpstr>
      <vt:lpstr>Case 12-内存</vt:lpstr>
      <vt:lpstr>Case 13-调度策略</vt:lpstr>
      <vt:lpstr>Case 14-Driver</vt:lpstr>
      <vt:lpstr>PowerPoint 演示文稿</vt:lpstr>
      <vt:lpstr>Spark1.4</vt:lpstr>
      <vt:lpstr>可视化-Event Timeline</vt:lpstr>
      <vt:lpstr>可视化-DAG</vt:lpstr>
      <vt:lpstr>可视化-DAG各阶段</vt:lpstr>
      <vt:lpstr>可视化-SparkSQL session</vt:lpstr>
      <vt:lpstr>SparkStraming</vt:lpstr>
      <vt:lpstr>可视化-SparkStreaming</vt:lpstr>
      <vt:lpstr>性能Spark 1.4 ??</vt:lpstr>
      <vt:lpstr>结论</vt:lpstr>
      <vt:lpstr>Impala2.0</vt:lpstr>
      <vt:lpstr>Spark 1.3.1</vt:lpstr>
      <vt:lpstr>Hive</vt:lpstr>
      <vt:lpstr>Presto</vt:lpstr>
      <vt:lpstr>大数据应用？</vt:lpstr>
      <vt:lpstr>SQL on Hadoop选型？</vt:lpstr>
      <vt:lpstr>演示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and the future of big data applications</dc:title>
  <dc:creator>Eric Baldeschwieler</dc:creator>
  <cp:lastModifiedBy>root</cp:lastModifiedBy>
  <cp:revision>1005</cp:revision>
  <dcterms:created xsi:type="dcterms:W3CDTF">2014-06-25T22:18:33Z</dcterms:created>
  <dcterms:modified xsi:type="dcterms:W3CDTF">2015-07-31T03:09:41Z</dcterms:modified>
</cp:coreProperties>
</file>